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3" r:id="rId3"/>
    <p:sldId id="282" r:id="rId4"/>
    <p:sldId id="283" r:id="rId5"/>
    <p:sldId id="307" r:id="rId6"/>
    <p:sldId id="280" r:id="rId7"/>
    <p:sldId id="281" r:id="rId8"/>
    <p:sldId id="313" r:id="rId9"/>
    <p:sldId id="314" r:id="rId10"/>
    <p:sldId id="316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77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79412" autoAdjust="0"/>
  </p:normalViewPr>
  <p:slideViewPr>
    <p:cSldViewPr>
      <p:cViewPr varScale="1">
        <p:scale>
          <a:sx n="42" d="100"/>
          <a:sy n="42" d="100"/>
        </p:scale>
        <p:origin x="-79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3BAA-BEBD-43BC-A7F8-DA4FCB5F5B9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2488-325C-42E5-9B07-CBD19A59E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levels of adenosine are important because high levels of adenosine simultaneously inhibit our arousal neurons and activate the VLPO.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Ask the students – What happens when adenosine levels are high? What would be the effect of high adenosine levels?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A27E3-38E6-4CAE-BC14-A6B2F30C20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8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High levels of adenosine simultaneously inhibit our arousal neurons and activate the VLPO, which has the overall effect of putting us to sleep.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lay the ground work for how caffeine works, we need to look at the synapse where adenosine is having its action.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A27E3-38E6-4CAE-BC14-A6B2F30C20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8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adenosine binds to its receptors, we fall asleep.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(The little orange circles are adenosine.)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513A-AEC1-4F85-B1C4-E16E82541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Caffeine binds to the receptors for adenosine.</a:t>
            </a:r>
            <a:r>
              <a:rPr lang="en-US" baseline="0" dirty="0" smtClean="0"/>
              <a:t> (Caffeine is pictured as a red tear.)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caffeine is bound, adenosine can’t bind.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 the students – what would this cause???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513A-AEC1-4F85-B1C4-E16E825418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Caffeine inhibits adenosine’s action, and thereby inhibits the action of adenosine.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Animate the slide to show the students that caffeine inhibits adenosine, and thus removes</a:t>
            </a:r>
            <a:r>
              <a:rPr lang="en-US" baseline="0" dirty="0" smtClean="0"/>
              <a:t> adenosine’s action on the arousal neurons and the VLPO.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A27E3-38E6-4CAE-BC14-A6B2F30C20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8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 the students – What effect</a:t>
            </a:r>
            <a:r>
              <a:rPr lang="en-US" b="1" baseline="0" dirty="0" smtClean="0"/>
              <a:t> does caffeine have on the sleep-wake circuit? Do we sleep or stay awake???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513A-AEC1-4F85-B1C4-E16E825418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5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</a:t>
            </a:r>
            <a:r>
              <a:rPr lang="en-US" baseline="0" dirty="0" smtClean="0"/>
              <a:t> the inhibition of adenosine’s action, caffeine keeps us awake.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513A-AEC1-4F85-B1C4-E16E82541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0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all of the circuits within</a:t>
            </a:r>
            <a:r>
              <a:rPr lang="en-US" baseline="0" dirty="0" smtClean="0"/>
              <a:t> our nervous system, t</a:t>
            </a:r>
            <a:r>
              <a:rPr lang="en-US" dirty="0" smtClean="0"/>
              <a:t>he</a:t>
            </a:r>
            <a:r>
              <a:rPr lang="en-US" baseline="0" dirty="0" smtClean="0"/>
              <a:t> sleep-wake circuit has many different “controls” that regulate how it switches on and off.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class, we’ve talked about two of those “controls”.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Orexin</a:t>
            </a:r>
            <a:r>
              <a:rPr lang="en-US" baseline="0" dirty="0" smtClean="0"/>
              <a:t> neurons that are sensitive to the light/dark cycle, emotional state and energy balance.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Adenosine levels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="1" baseline="0" dirty="0" smtClean="0"/>
              <a:t>In both circumstances, a balance between excitation and inhibition were critical!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513A-AEC1-4F85-B1C4-E16E82541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2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ADB3-2238-403D-9537-C5841472054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C9F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3.bp.blogspot.com/-1zQ9UQyNMqY/TtOsWJARwQI/AAAAAAAAADI/hdA7b3THybE/s1600/The%2BHealthy%2BTea%2BC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3966285"/>
            <a:ext cx="2758897" cy="21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2392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Neurological Disorders</a:t>
            </a:r>
            <a:br>
              <a:rPr lang="en-US" dirty="0" smtClean="0"/>
            </a:br>
            <a:r>
              <a:rPr lang="en-US" dirty="0" smtClean="0"/>
              <a:t>Lesson 4.4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920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ill Sans"/>
                <a:cs typeface="Gill Sans"/>
              </a:rPr>
              <a:t>Could caffeine treat narcolepsy?</a:t>
            </a:r>
          </a:p>
        </p:txBody>
      </p:sp>
      <p:pic>
        <p:nvPicPr>
          <p:cNvPr id="6" name="Picture 12" descr="http://worldbarista.files.wordpress.com/2011/01/coffee-mug-beans-mes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65832"/>
            <a:ext cx="3155227" cy="2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1" t="29627" r="47083" b="25265"/>
          <a:stretch/>
        </p:blipFill>
        <p:spPr bwMode="auto">
          <a:xfrm>
            <a:off x="1143000" y="2582507"/>
            <a:ext cx="3276600" cy="353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https://encrypted-tbn3.google.com/images?q=tbn:ANd9GcSJShL2QqY-1wUD3b11xjK7w3EGQetleveswh5xucTOId0X2A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3619"/>
            <a:ext cx="2133600" cy="12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Adenosine Levels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655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Adenosine builds up in the brain during wakefulness.</a:t>
            </a:r>
          </a:p>
          <a:p>
            <a:pPr lvl="1"/>
            <a:r>
              <a:rPr lang="en-US" dirty="0"/>
              <a:t>We have low levels just after sleeping.</a:t>
            </a:r>
          </a:p>
          <a:p>
            <a:pPr lvl="1"/>
            <a:r>
              <a:rPr lang="en-US" dirty="0"/>
              <a:t>We have high levels after being awake for a long 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1600200"/>
            <a:ext cx="7683190" cy="3124200"/>
            <a:chOff x="152400" y="1600200"/>
            <a:chExt cx="7683190" cy="3124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0" t="18702" r="3193" b="30216"/>
            <a:stretch/>
          </p:blipFill>
          <p:spPr>
            <a:xfrm>
              <a:off x="152400" y="1600200"/>
              <a:ext cx="7683190" cy="3124200"/>
            </a:xfrm>
            <a:prstGeom prst="rect">
              <a:avLst/>
            </a:prstGeom>
          </p:spPr>
        </p:pic>
        <p:sp>
          <p:nvSpPr>
            <p:cNvPr id="7" name="Down Arrow 6"/>
            <p:cNvSpPr/>
            <p:nvPr/>
          </p:nvSpPr>
          <p:spPr>
            <a:xfrm>
              <a:off x="2674260" y="1615068"/>
              <a:ext cx="117142" cy="326188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4073858" y="1615068"/>
              <a:ext cx="117142" cy="32618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710609" y="1615068"/>
              <a:ext cx="117142" cy="32618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512258" y="1615068"/>
              <a:ext cx="117142" cy="32618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5105400" y="1615068"/>
              <a:ext cx="117142" cy="326188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502858" y="1615068"/>
              <a:ext cx="117142" cy="326188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21612" y="2793657"/>
            <a:ext cx="926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Wake up</a:t>
            </a:r>
            <a:endParaRPr lang="en-US" sz="1600" b="1" dirty="0"/>
          </a:p>
        </p:txBody>
      </p:sp>
      <p:sp>
        <p:nvSpPr>
          <p:cNvPr id="15" name="Down Arrow 14"/>
          <p:cNvSpPr/>
          <p:nvPr/>
        </p:nvSpPr>
        <p:spPr>
          <a:xfrm>
            <a:off x="7924800" y="2832705"/>
            <a:ext cx="96812" cy="24507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924800" y="2490477"/>
            <a:ext cx="96812" cy="24507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21612" y="2438400"/>
            <a:ext cx="1146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Go to sleep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883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High levels of adenosine inhibit arousal neurons and activate the VLPO.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What effect would this have???</a:t>
            </a:r>
            <a:endParaRPr lang="en-US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05088" y="2304546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b="1" dirty="0" smtClean="0">
                <a:latin typeface="+mn-lt"/>
              </a:rPr>
              <a:t>Adenosine</a:t>
            </a:r>
          </a:p>
        </p:txBody>
      </p:sp>
      <p:grpSp>
        <p:nvGrpSpPr>
          <p:cNvPr id="44" name="Group 16"/>
          <p:cNvGrpSpPr>
            <a:grpSpLocks/>
          </p:cNvGrpSpPr>
          <p:nvPr/>
        </p:nvGrpSpPr>
        <p:grpSpPr bwMode="auto">
          <a:xfrm rot="2955471">
            <a:off x="4643687" y="3418114"/>
            <a:ext cx="2106179" cy="416034"/>
            <a:chOff x="1872" y="1872"/>
            <a:chExt cx="1632" cy="192"/>
          </a:xfrm>
        </p:grpSpPr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Line 13"/>
          <p:cNvSpPr>
            <a:spLocks noChangeShapeType="1"/>
          </p:cNvSpPr>
          <p:nvPr/>
        </p:nvSpPr>
        <p:spPr bwMode="auto">
          <a:xfrm rot="19091107" flipH="1">
            <a:off x="2124177" y="3531657"/>
            <a:ext cx="2154774" cy="35500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335249" y="4383963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752125" y="5379325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6"/>
          <p:cNvGrpSpPr>
            <a:grpSpLocks/>
          </p:cNvGrpSpPr>
          <p:nvPr/>
        </p:nvGrpSpPr>
        <p:grpSpPr bwMode="auto">
          <a:xfrm>
            <a:off x="2805067" y="4617325"/>
            <a:ext cx="3289300" cy="304800"/>
            <a:chOff x="1872" y="1872"/>
            <a:chExt cx="1632" cy="192"/>
          </a:xfrm>
        </p:grpSpPr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6"/>
          <p:cNvGrpSpPr>
            <a:grpSpLocks/>
          </p:cNvGrpSpPr>
          <p:nvPr/>
        </p:nvGrpSpPr>
        <p:grpSpPr bwMode="auto">
          <a:xfrm rot="10800000">
            <a:off x="2703470" y="4922124"/>
            <a:ext cx="3289300" cy="304800"/>
            <a:chOff x="1872" y="1872"/>
            <a:chExt cx="1632" cy="192"/>
          </a:xfrm>
        </p:grpSpPr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1602530" y="4414125"/>
            <a:ext cx="914400" cy="9144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328763" y="4518900"/>
            <a:ext cx="1071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80325" y="4671300"/>
            <a:ext cx="75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rot="-920969">
            <a:off x="1735288" y="4672544"/>
            <a:ext cx="5216015" cy="14317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 adenosine levels put us to sleep.</a:t>
            </a:r>
            <a:endParaRPr lang="en-US" sz="3600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05088" y="2304546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b="1" dirty="0" smtClean="0">
                <a:latin typeface="+mn-lt"/>
              </a:rPr>
              <a:t>Adenosine</a:t>
            </a: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 rot="19091107" flipH="1">
            <a:off x="2469255" y="3399833"/>
            <a:ext cx="1767087" cy="37529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084217" y="3733800"/>
            <a:ext cx="1071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8044" y="499903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48" name="Content Placeholder 20"/>
          <p:cNvSpPr txBox="1">
            <a:spLocks/>
          </p:cNvSpPr>
          <p:nvPr/>
        </p:nvSpPr>
        <p:spPr>
          <a:xfrm>
            <a:off x="59052" y="2944995"/>
            <a:ext cx="3065148" cy="12460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/>
              <a:t>Let’s take a quick peek at this synapse.</a:t>
            </a: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1219200" y="4114800"/>
            <a:ext cx="1828800" cy="18288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5962650" y="3670300"/>
            <a:ext cx="819150" cy="83502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 rot="-874703">
            <a:off x="2882900" y="4338638"/>
            <a:ext cx="2878138" cy="304800"/>
            <a:chOff x="1872" y="1872"/>
            <a:chExt cx="1632" cy="192"/>
          </a:xfrm>
        </p:grpSpPr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380124" y="4693464"/>
            <a:ext cx="14798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latin typeface="+mn-lt"/>
              </a:rPr>
              <a:t>Asleep!!</a:t>
            </a: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3752125" y="5379325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rot="-920969" flipV="1">
            <a:off x="1894804" y="5313511"/>
            <a:ext cx="4706691" cy="1624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55188" y="3819055"/>
            <a:ext cx="990598" cy="852878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6"/>
          <p:cNvGrpSpPr>
            <a:grpSpLocks/>
          </p:cNvGrpSpPr>
          <p:nvPr/>
        </p:nvGrpSpPr>
        <p:grpSpPr bwMode="auto">
          <a:xfrm rot="2754620">
            <a:off x="4790632" y="3097588"/>
            <a:ext cx="1260078" cy="416034"/>
            <a:chOff x="1872" y="1872"/>
            <a:chExt cx="1632" cy="192"/>
          </a:xfrm>
        </p:grpSpPr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6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adenosine binds to its </a:t>
            </a:r>
            <a:r>
              <a:rPr lang="en-US" dirty="0" smtClean="0"/>
              <a:t>receptors(located in VLPO),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fall asleep.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 rot="5400000" flipV="1">
            <a:off x="3301201" y="842245"/>
            <a:ext cx="2415038" cy="7642695"/>
          </a:xfrm>
          <a:custGeom>
            <a:avLst/>
            <a:gdLst>
              <a:gd name="connsiteX0" fmla="*/ 2133600 w 2168769"/>
              <a:gd name="connsiteY0" fmla="*/ 0 h 6002216"/>
              <a:gd name="connsiteX1" fmla="*/ 2133600 w 2168769"/>
              <a:gd name="connsiteY1" fmla="*/ 0 h 6002216"/>
              <a:gd name="connsiteX2" fmla="*/ 1875692 w 2168769"/>
              <a:gd name="connsiteY2" fmla="*/ 23446 h 6002216"/>
              <a:gd name="connsiteX3" fmla="*/ 1758461 w 2168769"/>
              <a:gd name="connsiteY3" fmla="*/ 35169 h 6002216"/>
              <a:gd name="connsiteX4" fmla="*/ 1711569 w 2168769"/>
              <a:gd name="connsiteY4" fmla="*/ 46892 h 6002216"/>
              <a:gd name="connsiteX5" fmla="*/ 1641231 w 2168769"/>
              <a:gd name="connsiteY5" fmla="*/ 58615 h 6002216"/>
              <a:gd name="connsiteX6" fmla="*/ 1570892 w 2168769"/>
              <a:gd name="connsiteY6" fmla="*/ 82061 h 6002216"/>
              <a:gd name="connsiteX7" fmla="*/ 1535723 w 2168769"/>
              <a:gd name="connsiteY7" fmla="*/ 93784 h 6002216"/>
              <a:gd name="connsiteX8" fmla="*/ 1441938 w 2168769"/>
              <a:gd name="connsiteY8" fmla="*/ 105507 h 6002216"/>
              <a:gd name="connsiteX9" fmla="*/ 1371600 w 2168769"/>
              <a:gd name="connsiteY9" fmla="*/ 128953 h 6002216"/>
              <a:gd name="connsiteX10" fmla="*/ 1336431 w 2168769"/>
              <a:gd name="connsiteY10" fmla="*/ 140677 h 6002216"/>
              <a:gd name="connsiteX11" fmla="*/ 1219200 w 2168769"/>
              <a:gd name="connsiteY11" fmla="*/ 164123 h 6002216"/>
              <a:gd name="connsiteX12" fmla="*/ 1043354 w 2168769"/>
              <a:gd name="connsiteY12" fmla="*/ 222738 h 6002216"/>
              <a:gd name="connsiteX13" fmla="*/ 973015 w 2168769"/>
              <a:gd name="connsiteY13" fmla="*/ 246184 h 6002216"/>
              <a:gd name="connsiteX14" fmla="*/ 902677 w 2168769"/>
              <a:gd name="connsiteY14" fmla="*/ 281353 h 6002216"/>
              <a:gd name="connsiteX15" fmla="*/ 844061 w 2168769"/>
              <a:gd name="connsiteY15" fmla="*/ 316523 h 6002216"/>
              <a:gd name="connsiteX16" fmla="*/ 773723 w 2168769"/>
              <a:gd name="connsiteY16" fmla="*/ 363415 h 6002216"/>
              <a:gd name="connsiteX17" fmla="*/ 715108 w 2168769"/>
              <a:gd name="connsiteY17" fmla="*/ 422030 h 6002216"/>
              <a:gd name="connsiteX18" fmla="*/ 691661 w 2168769"/>
              <a:gd name="connsiteY18" fmla="*/ 457200 h 6002216"/>
              <a:gd name="connsiteX19" fmla="*/ 656492 w 2168769"/>
              <a:gd name="connsiteY19" fmla="*/ 527538 h 6002216"/>
              <a:gd name="connsiteX20" fmla="*/ 621323 w 2168769"/>
              <a:gd name="connsiteY20" fmla="*/ 550984 h 6002216"/>
              <a:gd name="connsiteX21" fmla="*/ 586154 w 2168769"/>
              <a:gd name="connsiteY21" fmla="*/ 609600 h 6002216"/>
              <a:gd name="connsiteX22" fmla="*/ 574431 w 2168769"/>
              <a:gd name="connsiteY22" fmla="*/ 644769 h 6002216"/>
              <a:gd name="connsiteX23" fmla="*/ 539261 w 2168769"/>
              <a:gd name="connsiteY23" fmla="*/ 656492 h 6002216"/>
              <a:gd name="connsiteX24" fmla="*/ 492369 w 2168769"/>
              <a:gd name="connsiteY24" fmla="*/ 750277 h 6002216"/>
              <a:gd name="connsiteX25" fmla="*/ 480646 w 2168769"/>
              <a:gd name="connsiteY25" fmla="*/ 785446 h 6002216"/>
              <a:gd name="connsiteX26" fmla="*/ 445477 w 2168769"/>
              <a:gd name="connsiteY26" fmla="*/ 808892 h 6002216"/>
              <a:gd name="connsiteX27" fmla="*/ 422031 w 2168769"/>
              <a:gd name="connsiteY27" fmla="*/ 879230 h 6002216"/>
              <a:gd name="connsiteX28" fmla="*/ 375138 w 2168769"/>
              <a:gd name="connsiteY28" fmla="*/ 937846 h 6002216"/>
              <a:gd name="connsiteX29" fmla="*/ 351692 w 2168769"/>
              <a:gd name="connsiteY29" fmla="*/ 1019907 h 6002216"/>
              <a:gd name="connsiteX30" fmla="*/ 316523 w 2168769"/>
              <a:gd name="connsiteY30" fmla="*/ 1113692 h 6002216"/>
              <a:gd name="connsiteX31" fmla="*/ 304800 w 2168769"/>
              <a:gd name="connsiteY31" fmla="*/ 1184030 h 6002216"/>
              <a:gd name="connsiteX32" fmla="*/ 293077 w 2168769"/>
              <a:gd name="connsiteY32" fmla="*/ 1230923 h 6002216"/>
              <a:gd name="connsiteX33" fmla="*/ 281354 w 2168769"/>
              <a:gd name="connsiteY33" fmla="*/ 1289538 h 6002216"/>
              <a:gd name="connsiteX34" fmla="*/ 257908 w 2168769"/>
              <a:gd name="connsiteY34" fmla="*/ 1359877 h 6002216"/>
              <a:gd name="connsiteX35" fmla="*/ 234461 w 2168769"/>
              <a:gd name="connsiteY35" fmla="*/ 1395046 h 6002216"/>
              <a:gd name="connsiteX36" fmla="*/ 199292 w 2168769"/>
              <a:gd name="connsiteY36" fmla="*/ 1465384 h 6002216"/>
              <a:gd name="connsiteX37" fmla="*/ 175846 w 2168769"/>
              <a:gd name="connsiteY37" fmla="*/ 1547446 h 6002216"/>
              <a:gd name="connsiteX38" fmla="*/ 152400 w 2168769"/>
              <a:gd name="connsiteY38" fmla="*/ 1617784 h 6002216"/>
              <a:gd name="connsiteX39" fmla="*/ 140677 w 2168769"/>
              <a:gd name="connsiteY39" fmla="*/ 1652953 h 6002216"/>
              <a:gd name="connsiteX40" fmla="*/ 128954 w 2168769"/>
              <a:gd name="connsiteY40" fmla="*/ 1723292 h 6002216"/>
              <a:gd name="connsiteX41" fmla="*/ 105508 w 2168769"/>
              <a:gd name="connsiteY41" fmla="*/ 1793630 h 6002216"/>
              <a:gd name="connsiteX42" fmla="*/ 93784 w 2168769"/>
              <a:gd name="connsiteY42" fmla="*/ 1875692 h 6002216"/>
              <a:gd name="connsiteX43" fmla="*/ 70338 w 2168769"/>
              <a:gd name="connsiteY43" fmla="*/ 2121877 h 6002216"/>
              <a:gd name="connsiteX44" fmla="*/ 46892 w 2168769"/>
              <a:gd name="connsiteY44" fmla="*/ 2192215 h 6002216"/>
              <a:gd name="connsiteX45" fmla="*/ 35169 w 2168769"/>
              <a:gd name="connsiteY45" fmla="*/ 2227384 h 6002216"/>
              <a:gd name="connsiteX46" fmla="*/ 23446 w 2168769"/>
              <a:gd name="connsiteY46" fmla="*/ 2414953 h 6002216"/>
              <a:gd name="connsiteX47" fmla="*/ 11723 w 2168769"/>
              <a:gd name="connsiteY47" fmla="*/ 2450123 h 6002216"/>
              <a:gd name="connsiteX48" fmla="*/ 0 w 2168769"/>
              <a:gd name="connsiteY48" fmla="*/ 2825261 h 6002216"/>
              <a:gd name="connsiteX49" fmla="*/ 11723 w 2168769"/>
              <a:gd name="connsiteY49" fmla="*/ 3059723 h 6002216"/>
              <a:gd name="connsiteX50" fmla="*/ 35169 w 2168769"/>
              <a:gd name="connsiteY50" fmla="*/ 3200400 h 6002216"/>
              <a:gd name="connsiteX51" fmla="*/ 23446 w 2168769"/>
              <a:gd name="connsiteY51" fmla="*/ 3317630 h 6002216"/>
              <a:gd name="connsiteX52" fmla="*/ 35169 w 2168769"/>
              <a:gd name="connsiteY52" fmla="*/ 3446584 h 6002216"/>
              <a:gd name="connsiteX53" fmla="*/ 35169 w 2168769"/>
              <a:gd name="connsiteY53" fmla="*/ 3446584 h 6002216"/>
              <a:gd name="connsiteX54" fmla="*/ 35169 w 2168769"/>
              <a:gd name="connsiteY54" fmla="*/ 3446584 h 6002216"/>
              <a:gd name="connsiteX55" fmla="*/ 46892 w 2168769"/>
              <a:gd name="connsiteY55" fmla="*/ 3552092 h 6002216"/>
              <a:gd name="connsiteX56" fmla="*/ 58615 w 2168769"/>
              <a:gd name="connsiteY56" fmla="*/ 3622430 h 6002216"/>
              <a:gd name="connsiteX57" fmla="*/ 70338 w 2168769"/>
              <a:gd name="connsiteY57" fmla="*/ 3903784 h 6002216"/>
              <a:gd name="connsiteX58" fmla="*/ 82061 w 2168769"/>
              <a:gd name="connsiteY58" fmla="*/ 3997569 h 6002216"/>
              <a:gd name="connsiteX59" fmla="*/ 93784 w 2168769"/>
              <a:gd name="connsiteY59" fmla="*/ 4149969 h 6002216"/>
              <a:gd name="connsiteX60" fmla="*/ 105508 w 2168769"/>
              <a:gd name="connsiteY60" fmla="*/ 4220307 h 6002216"/>
              <a:gd name="connsiteX61" fmla="*/ 128954 w 2168769"/>
              <a:gd name="connsiteY61" fmla="*/ 4372707 h 6002216"/>
              <a:gd name="connsiteX62" fmla="*/ 140677 w 2168769"/>
              <a:gd name="connsiteY62" fmla="*/ 4407877 h 6002216"/>
              <a:gd name="connsiteX63" fmla="*/ 152400 w 2168769"/>
              <a:gd name="connsiteY63" fmla="*/ 4478215 h 6002216"/>
              <a:gd name="connsiteX64" fmla="*/ 187569 w 2168769"/>
              <a:gd name="connsiteY64" fmla="*/ 4595446 h 6002216"/>
              <a:gd name="connsiteX65" fmla="*/ 199292 w 2168769"/>
              <a:gd name="connsiteY65" fmla="*/ 4689230 h 6002216"/>
              <a:gd name="connsiteX66" fmla="*/ 222738 w 2168769"/>
              <a:gd name="connsiteY66" fmla="*/ 4759569 h 6002216"/>
              <a:gd name="connsiteX67" fmla="*/ 246184 w 2168769"/>
              <a:gd name="connsiteY67" fmla="*/ 4829907 h 6002216"/>
              <a:gd name="connsiteX68" fmla="*/ 269631 w 2168769"/>
              <a:gd name="connsiteY68" fmla="*/ 4900246 h 6002216"/>
              <a:gd name="connsiteX69" fmla="*/ 281354 w 2168769"/>
              <a:gd name="connsiteY69" fmla="*/ 4935415 h 6002216"/>
              <a:gd name="connsiteX70" fmla="*/ 304800 w 2168769"/>
              <a:gd name="connsiteY70" fmla="*/ 4970584 h 6002216"/>
              <a:gd name="connsiteX71" fmla="*/ 328246 w 2168769"/>
              <a:gd name="connsiteY71" fmla="*/ 5040923 h 6002216"/>
              <a:gd name="connsiteX72" fmla="*/ 339969 w 2168769"/>
              <a:gd name="connsiteY72" fmla="*/ 5076092 h 6002216"/>
              <a:gd name="connsiteX73" fmla="*/ 351692 w 2168769"/>
              <a:gd name="connsiteY73" fmla="*/ 5111261 h 6002216"/>
              <a:gd name="connsiteX74" fmla="*/ 375138 w 2168769"/>
              <a:gd name="connsiteY74" fmla="*/ 5146430 h 6002216"/>
              <a:gd name="connsiteX75" fmla="*/ 433754 w 2168769"/>
              <a:gd name="connsiteY75" fmla="*/ 5263661 h 6002216"/>
              <a:gd name="connsiteX76" fmla="*/ 468923 w 2168769"/>
              <a:gd name="connsiteY76" fmla="*/ 5322277 h 6002216"/>
              <a:gd name="connsiteX77" fmla="*/ 550984 w 2168769"/>
              <a:gd name="connsiteY77" fmla="*/ 5404338 h 6002216"/>
              <a:gd name="connsiteX78" fmla="*/ 562708 w 2168769"/>
              <a:gd name="connsiteY78" fmla="*/ 5439507 h 6002216"/>
              <a:gd name="connsiteX79" fmla="*/ 597877 w 2168769"/>
              <a:gd name="connsiteY79" fmla="*/ 5462953 h 6002216"/>
              <a:gd name="connsiteX80" fmla="*/ 656492 w 2168769"/>
              <a:gd name="connsiteY80" fmla="*/ 5509846 h 6002216"/>
              <a:gd name="connsiteX81" fmla="*/ 703384 w 2168769"/>
              <a:gd name="connsiteY81" fmla="*/ 5580184 h 6002216"/>
              <a:gd name="connsiteX82" fmla="*/ 797169 w 2168769"/>
              <a:gd name="connsiteY82" fmla="*/ 5650523 h 6002216"/>
              <a:gd name="connsiteX83" fmla="*/ 867508 w 2168769"/>
              <a:gd name="connsiteY83" fmla="*/ 5697415 h 6002216"/>
              <a:gd name="connsiteX84" fmla="*/ 914400 w 2168769"/>
              <a:gd name="connsiteY84" fmla="*/ 5720861 h 6002216"/>
              <a:gd name="connsiteX85" fmla="*/ 973015 w 2168769"/>
              <a:gd name="connsiteY85" fmla="*/ 5744307 h 6002216"/>
              <a:gd name="connsiteX86" fmla="*/ 1008184 w 2168769"/>
              <a:gd name="connsiteY86" fmla="*/ 5767753 h 6002216"/>
              <a:gd name="connsiteX87" fmla="*/ 1055077 w 2168769"/>
              <a:gd name="connsiteY87" fmla="*/ 5779477 h 6002216"/>
              <a:gd name="connsiteX88" fmla="*/ 1090246 w 2168769"/>
              <a:gd name="connsiteY88" fmla="*/ 5791200 h 6002216"/>
              <a:gd name="connsiteX89" fmla="*/ 1172308 w 2168769"/>
              <a:gd name="connsiteY89" fmla="*/ 5849815 h 6002216"/>
              <a:gd name="connsiteX90" fmla="*/ 1230923 w 2168769"/>
              <a:gd name="connsiteY90" fmla="*/ 5861538 h 6002216"/>
              <a:gd name="connsiteX91" fmla="*/ 1266092 w 2168769"/>
              <a:gd name="connsiteY91" fmla="*/ 5884984 h 6002216"/>
              <a:gd name="connsiteX92" fmla="*/ 1336431 w 2168769"/>
              <a:gd name="connsiteY92" fmla="*/ 5908430 h 6002216"/>
              <a:gd name="connsiteX93" fmla="*/ 1406769 w 2168769"/>
              <a:gd name="connsiteY93" fmla="*/ 5931877 h 6002216"/>
              <a:gd name="connsiteX94" fmla="*/ 1477108 w 2168769"/>
              <a:gd name="connsiteY94" fmla="*/ 5955323 h 6002216"/>
              <a:gd name="connsiteX95" fmla="*/ 1664677 w 2168769"/>
              <a:gd name="connsiteY95" fmla="*/ 5978769 h 6002216"/>
              <a:gd name="connsiteX96" fmla="*/ 1699846 w 2168769"/>
              <a:gd name="connsiteY96" fmla="*/ 5990492 h 6002216"/>
              <a:gd name="connsiteX97" fmla="*/ 2168769 w 2168769"/>
              <a:gd name="connsiteY97" fmla="*/ 6002215 h 6002216"/>
              <a:gd name="connsiteX98" fmla="*/ 2133600 w 2168769"/>
              <a:gd name="connsiteY98" fmla="*/ 0 h 600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168769" h="6002216">
                <a:moveTo>
                  <a:pt x="2133600" y="0"/>
                </a:moveTo>
                <a:lnTo>
                  <a:pt x="2133600" y="0"/>
                </a:lnTo>
                <a:lnTo>
                  <a:pt x="1875692" y="23446"/>
                </a:lnTo>
                <a:lnTo>
                  <a:pt x="1758461" y="35169"/>
                </a:lnTo>
                <a:cubicBezTo>
                  <a:pt x="1742830" y="39077"/>
                  <a:pt x="1727368" y="43732"/>
                  <a:pt x="1711569" y="46892"/>
                </a:cubicBezTo>
                <a:cubicBezTo>
                  <a:pt x="1688261" y="51554"/>
                  <a:pt x="1664291" y="52850"/>
                  <a:pt x="1641231" y="58615"/>
                </a:cubicBezTo>
                <a:cubicBezTo>
                  <a:pt x="1617254" y="64609"/>
                  <a:pt x="1594338" y="74246"/>
                  <a:pt x="1570892" y="82061"/>
                </a:cubicBezTo>
                <a:cubicBezTo>
                  <a:pt x="1559169" y="85969"/>
                  <a:pt x="1547985" y="92251"/>
                  <a:pt x="1535723" y="93784"/>
                </a:cubicBezTo>
                <a:lnTo>
                  <a:pt x="1441938" y="105507"/>
                </a:lnTo>
                <a:lnTo>
                  <a:pt x="1371600" y="128953"/>
                </a:lnTo>
                <a:cubicBezTo>
                  <a:pt x="1359877" y="132861"/>
                  <a:pt x="1348548" y="138254"/>
                  <a:pt x="1336431" y="140677"/>
                </a:cubicBezTo>
                <a:cubicBezTo>
                  <a:pt x="1297354" y="148492"/>
                  <a:pt x="1257006" y="151521"/>
                  <a:pt x="1219200" y="164123"/>
                </a:cubicBezTo>
                <a:lnTo>
                  <a:pt x="1043354" y="222738"/>
                </a:lnTo>
                <a:cubicBezTo>
                  <a:pt x="1043353" y="222738"/>
                  <a:pt x="973016" y="246183"/>
                  <a:pt x="973015" y="246184"/>
                </a:cubicBezTo>
                <a:cubicBezTo>
                  <a:pt x="927564" y="276485"/>
                  <a:pt x="951212" y="265175"/>
                  <a:pt x="902677" y="281353"/>
                </a:cubicBezTo>
                <a:cubicBezTo>
                  <a:pt x="850077" y="333955"/>
                  <a:pt x="912542" y="278478"/>
                  <a:pt x="844061" y="316523"/>
                </a:cubicBezTo>
                <a:cubicBezTo>
                  <a:pt x="819428" y="330208"/>
                  <a:pt x="773723" y="363415"/>
                  <a:pt x="773723" y="363415"/>
                </a:cubicBezTo>
                <a:cubicBezTo>
                  <a:pt x="711200" y="457199"/>
                  <a:pt x="793261" y="343877"/>
                  <a:pt x="715108" y="422030"/>
                </a:cubicBezTo>
                <a:cubicBezTo>
                  <a:pt x="705145" y="431993"/>
                  <a:pt x="699477" y="445477"/>
                  <a:pt x="691661" y="457200"/>
                </a:cubicBezTo>
                <a:cubicBezTo>
                  <a:pt x="682126" y="485804"/>
                  <a:pt x="679217" y="504813"/>
                  <a:pt x="656492" y="527538"/>
                </a:cubicBezTo>
                <a:cubicBezTo>
                  <a:pt x="646529" y="537501"/>
                  <a:pt x="633046" y="543169"/>
                  <a:pt x="621323" y="550984"/>
                </a:cubicBezTo>
                <a:cubicBezTo>
                  <a:pt x="588114" y="650611"/>
                  <a:pt x="634429" y="529140"/>
                  <a:pt x="586154" y="609600"/>
                </a:cubicBezTo>
                <a:cubicBezTo>
                  <a:pt x="579796" y="620196"/>
                  <a:pt x="583169" y="636031"/>
                  <a:pt x="574431" y="644769"/>
                </a:cubicBezTo>
                <a:cubicBezTo>
                  <a:pt x="565693" y="653507"/>
                  <a:pt x="550984" y="652584"/>
                  <a:pt x="539261" y="656492"/>
                </a:cubicBezTo>
                <a:cubicBezTo>
                  <a:pt x="512320" y="737316"/>
                  <a:pt x="533290" y="709354"/>
                  <a:pt x="492369" y="750277"/>
                </a:cubicBezTo>
                <a:cubicBezTo>
                  <a:pt x="488461" y="762000"/>
                  <a:pt x="488365" y="775797"/>
                  <a:pt x="480646" y="785446"/>
                </a:cubicBezTo>
                <a:cubicBezTo>
                  <a:pt x="471844" y="796448"/>
                  <a:pt x="452944" y="796944"/>
                  <a:pt x="445477" y="808892"/>
                </a:cubicBezTo>
                <a:cubicBezTo>
                  <a:pt x="432378" y="829850"/>
                  <a:pt x="439507" y="861754"/>
                  <a:pt x="422031" y="879230"/>
                </a:cubicBezTo>
                <a:cubicBezTo>
                  <a:pt x="388621" y="912640"/>
                  <a:pt x="404715" y="893480"/>
                  <a:pt x="375138" y="937846"/>
                </a:cubicBezTo>
                <a:cubicBezTo>
                  <a:pt x="369189" y="961642"/>
                  <a:pt x="361783" y="996361"/>
                  <a:pt x="351692" y="1019907"/>
                </a:cubicBezTo>
                <a:cubicBezTo>
                  <a:pt x="323702" y="1085218"/>
                  <a:pt x="330031" y="1046151"/>
                  <a:pt x="316523" y="1113692"/>
                </a:cubicBezTo>
                <a:cubicBezTo>
                  <a:pt x="311861" y="1137000"/>
                  <a:pt x="309462" y="1160722"/>
                  <a:pt x="304800" y="1184030"/>
                </a:cubicBezTo>
                <a:cubicBezTo>
                  <a:pt x="301640" y="1199829"/>
                  <a:pt x="296572" y="1215195"/>
                  <a:pt x="293077" y="1230923"/>
                </a:cubicBezTo>
                <a:cubicBezTo>
                  <a:pt x="288755" y="1250374"/>
                  <a:pt x="286597" y="1270315"/>
                  <a:pt x="281354" y="1289538"/>
                </a:cubicBezTo>
                <a:cubicBezTo>
                  <a:pt x="274851" y="1313382"/>
                  <a:pt x="271618" y="1339314"/>
                  <a:pt x="257908" y="1359877"/>
                </a:cubicBezTo>
                <a:lnTo>
                  <a:pt x="234461" y="1395046"/>
                </a:lnTo>
                <a:cubicBezTo>
                  <a:pt x="204995" y="1483444"/>
                  <a:pt x="244743" y="1374482"/>
                  <a:pt x="199292" y="1465384"/>
                </a:cubicBezTo>
                <a:cubicBezTo>
                  <a:pt x="189442" y="1485084"/>
                  <a:pt x="181480" y="1528665"/>
                  <a:pt x="175846" y="1547446"/>
                </a:cubicBezTo>
                <a:cubicBezTo>
                  <a:pt x="168744" y="1571118"/>
                  <a:pt x="160215" y="1594338"/>
                  <a:pt x="152400" y="1617784"/>
                </a:cubicBezTo>
                <a:lnTo>
                  <a:pt x="140677" y="1652953"/>
                </a:lnTo>
                <a:cubicBezTo>
                  <a:pt x="136769" y="1676399"/>
                  <a:pt x="134719" y="1700232"/>
                  <a:pt x="128954" y="1723292"/>
                </a:cubicBezTo>
                <a:cubicBezTo>
                  <a:pt x="122960" y="1747268"/>
                  <a:pt x="105508" y="1793630"/>
                  <a:pt x="105508" y="1793630"/>
                </a:cubicBezTo>
                <a:cubicBezTo>
                  <a:pt x="101600" y="1820984"/>
                  <a:pt x="96404" y="1848185"/>
                  <a:pt x="93784" y="1875692"/>
                </a:cubicBezTo>
                <a:cubicBezTo>
                  <a:pt x="89041" y="1925487"/>
                  <a:pt x="85309" y="2057003"/>
                  <a:pt x="70338" y="2121877"/>
                </a:cubicBezTo>
                <a:cubicBezTo>
                  <a:pt x="64781" y="2145958"/>
                  <a:pt x="54707" y="2168769"/>
                  <a:pt x="46892" y="2192215"/>
                </a:cubicBezTo>
                <a:lnTo>
                  <a:pt x="35169" y="2227384"/>
                </a:lnTo>
                <a:cubicBezTo>
                  <a:pt x="31261" y="2289907"/>
                  <a:pt x="30004" y="2352652"/>
                  <a:pt x="23446" y="2414953"/>
                </a:cubicBezTo>
                <a:cubicBezTo>
                  <a:pt x="22152" y="2427243"/>
                  <a:pt x="12428" y="2437786"/>
                  <a:pt x="11723" y="2450123"/>
                </a:cubicBezTo>
                <a:cubicBezTo>
                  <a:pt x="4586" y="2575026"/>
                  <a:pt x="3908" y="2700215"/>
                  <a:pt x="0" y="2825261"/>
                </a:cubicBezTo>
                <a:cubicBezTo>
                  <a:pt x="3908" y="2903415"/>
                  <a:pt x="4419" y="2981813"/>
                  <a:pt x="11723" y="3059723"/>
                </a:cubicBezTo>
                <a:cubicBezTo>
                  <a:pt x="16160" y="3107055"/>
                  <a:pt x="35169" y="3200400"/>
                  <a:pt x="35169" y="3200400"/>
                </a:cubicBezTo>
                <a:cubicBezTo>
                  <a:pt x="31261" y="3239477"/>
                  <a:pt x="23446" y="3278358"/>
                  <a:pt x="23446" y="3317630"/>
                </a:cubicBezTo>
                <a:cubicBezTo>
                  <a:pt x="23446" y="3360792"/>
                  <a:pt x="35169" y="3446584"/>
                  <a:pt x="35169" y="3446584"/>
                </a:cubicBezTo>
                <a:lnTo>
                  <a:pt x="35169" y="3446584"/>
                </a:lnTo>
                <a:lnTo>
                  <a:pt x="35169" y="3446584"/>
                </a:lnTo>
                <a:cubicBezTo>
                  <a:pt x="39077" y="3481753"/>
                  <a:pt x="42215" y="3517017"/>
                  <a:pt x="46892" y="3552092"/>
                </a:cubicBezTo>
                <a:cubicBezTo>
                  <a:pt x="50033" y="3575653"/>
                  <a:pt x="57034" y="3598713"/>
                  <a:pt x="58615" y="3622430"/>
                </a:cubicBezTo>
                <a:cubicBezTo>
                  <a:pt x="64859" y="3716088"/>
                  <a:pt x="64483" y="3810101"/>
                  <a:pt x="70338" y="3903784"/>
                </a:cubicBezTo>
                <a:cubicBezTo>
                  <a:pt x="72303" y="3935228"/>
                  <a:pt x="79074" y="3966206"/>
                  <a:pt x="82061" y="3997569"/>
                </a:cubicBezTo>
                <a:cubicBezTo>
                  <a:pt x="86891" y="4048290"/>
                  <a:pt x="88450" y="4099299"/>
                  <a:pt x="93784" y="4149969"/>
                </a:cubicBezTo>
                <a:cubicBezTo>
                  <a:pt x="96272" y="4173608"/>
                  <a:pt x="101894" y="4196814"/>
                  <a:pt x="105508" y="4220307"/>
                </a:cubicBezTo>
                <a:cubicBezTo>
                  <a:pt x="110183" y="4250697"/>
                  <a:pt x="121642" y="4339805"/>
                  <a:pt x="128954" y="4372707"/>
                </a:cubicBezTo>
                <a:cubicBezTo>
                  <a:pt x="131635" y="4384770"/>
                  <a:pt x="137996" y="4395814"/>
                  <a:pt x="140677" y="4407877"/>
                </a:cubicBezTo>
                <a:cubicBezTo>
                  <a:pt x="145833" y="4431080"/>
                  <a:pt x="146635" y="4455155"/>
                  <a:pt x="152400" y="4478215"/>
                </a:cubicBezTo>
                <a:cubicBezTo>
                  <a:pt x="168036" y="4540761"/>
                  <a:pt x="178265" y="4539622"/>
                  <a:pt x="187569" y="4595446"/>
                </a:cubicBezTo>
                <a:cubicBezTo>
                  <a:pt x="192748" y="4626522"/>
                  <a:pt x="192691" y="4658425"/>
                  <a:pt x="199292" y="4689230"/>
                </a:cubicBezTo>
                <a:cubicBezTo>
                  <a:pt x="204470" y="4713396"/>
                  <a:pt x="214923" y="4736123"/>
                  <a:pt x="222738" y="4759569"/>
                </a:cubicBezTo>
                <a:lnTo>
                  <a:pt x="246184" y="4829907"/>
                </a:lnTo>
                <a:lnTo>
                  <a:pt x="269631" y="4900246"/>
                </a:lnTo>
                <a:cubicBezTo>
                  <a:pt x="273539" y="4911969"/>
                  <a:pt x="274499" y="4925133"/>
                  <a:pt x="281354" y="4935415"/>
                </a:cubicBezTo>
                <a:cubicBezTo>
                  <a:pt x="289169" y="4947138"/>
                  <a:pt x="299078" y="4957709"/>
                  <a:pt x="304800" y="4970584"/>
                </a:cubicBezTo>
                <a:cubicBezTo>
                  <a:pt x="314837" y="4993168"/>
                  <a:pt x="320431" y="5017477"/>
                  <a:pt x="328246" y="5040923"/>
                </a:cubicBezTo>
                <a:lnTo>
                  <a:pt x="339969" y="5076092"/>
                </a:lnTo>
                <a:cubicBezTo>
                  <a:pt x="343877" y="5087815"/>
                  <a:pt x="344837" y="5100979"/>
                  <a:pt x="351692" y="5111261"/>
                </a:cubicBezTo>
                <a:lnTo>
                  <a:pt x="375138" y="5146430"/>
                </a:lnTo>
                <a:cubicBezTo>
                  <a:pt x="404763" y="5235305"/>
                  <a:pt x="383755" y="5196998"/>
                  <a:pt x="433754" y="5263661"/>
                </a:cubicBezTo>
                <a:cubicBezTo>
                  <a:pt x="456168" y="5330903"/>
                  <a:pt x="430303" y="5270783"/>
                  <a:pt x="468923" y="5322277"/>
                </a:cubicBezTo>
                <a:cubicBezTo>
                  <a:pt x="531626" y="5405882"/>
                  <a:pt x="485155" y="5382395"/>
                  <a:pt x="550984" y="5404338"/>
                </a:cubicBezTo>
                <a:cubicBezTo>
                  <a:pt x="554892" y="5416061"/>
                  <a:pt x="554988" y="5429858"/>
                  <a:pt x="562708" y="5439507"/>
                </a:cubicBezTo>
                <a:cubicBezTo>
                  <a:pt x="571510" y="5450509"/>
                  <a:pt x="586875" y="5454151"/>
                  <a:pt x="597877" y="5462953"/>
                </a:cubicBezTo>
                <a:cubicBezTo>
                  <a:pt x="681398" y="5529771"/>
                  <a:pt x="548247" y="5437682"/>
                  <a:pt x="656492" y="5509846"/>
                </a:cubicBezTo>
                <a:cubicBezTo>
                  <a:pt x="672123" y="5533292"/>
                  <a:pt x="683458" y="5560259"/>
                  <a:pt x="703384" y="5580184"/>
                </a:cubicBezTo>
                <a:cubicBezTo>
                  <a:pt x="746756" y="5623555"/>
                  <a:pt x="717636" y="5597500"/>
                  <a:pt x="797169" y="5650523"/>
                </a:cubicBezTo>
                <a:cubicBezTo>
                  <a:pt x="797174" y="5650527"/>
                  <a:pt x="867503" y="5697412"/>
                  <a:pt x="867508" y="5697415"/>
                </a:cubicBezTo>
                <a:cubicBezTo>
                  <a:pt x="883139" y="5705230"/>
                  <a:pt x="898431" y="5713763"/>
                  <a:pt x="914400" y="5720861"/>
                </a:cubicBezTo>
                <a:cubicBezTo>
                  <a:pt x="933630" y="5729408"/>
                  <a:pt x="954193" y="5734896"/>
                  <a:pt x="973015" y="5744307"/>
                </a:cubicBezTo>
                <a:cubicBezTo>
                  <a:pt x="985617" y="5750608"/>
                  <a:pt x="995234" y="5762203"/>
                  <a:pt x="1008184" y="5767753"/>
                </a:cubicBezTo>
                <a:cubicBezTo>
                  <a:pt x="1022993" y="5774100"/>
                  <a:pt x="1039585" y="5775051"/>
                  <a:pt x="1055077" y="5779477"/>
                </a:cubicBezTo>
                <a:cubicBezTo>
                  <a:pt x="1066959" y="5782872"/>
                  <a:pt x="1078523" y="5787292"/>
                  <a:pt x="1090246" y="5791200"/>
                </a:cubicBezTo>
                <a:cubicBezTo>
                  <a:pt x="1092946" y="5793225"/>
                  <a:pt x="1160877" y="5845529"/>
                  <a:pt x="1172308" y="5849815"/>
                </a:cubicBezTo>
                <a:cubicBezTo>
                  <a:pt x="1190965" y="5856811"/>
                  <a:pt x="1211385" y="5857630"/>
                  <a:pt x="1230923" y="5861538"/>
                </a:cubicBezTo>
                <a:cubicBezTo>
                  <a:pt x="1242646" y="5869353"/>
                  <a:pt x="1253217" y="5879262"/>
                  <a:pt x="1266092" y="5884984"/>
                </a:cubicBezTo>
                <a:cubicBezTo>
                  <a:pt x="1288676" y="5895021"/>
                  <a:pt x="1312985" y="5900615"/>
                  <a:pt x="1336431" y="5908430"/>
                </a:cubicBezTo>
                <a:lnTo>
                  <a:pt x="1406769" y="5931877"/>
                </a:lnTo>
                <a:lnTo>
                  <a:pt x="1477108" y="5955323"/>
                </a:lnTo>
                <a:lnTo>
                  <a:pt x="1664677" y="5978769"/>
                </a:lnTo>
                <a:cubicBezTo>
                  <a:pt x="1676400" y="5982677"/>
                  <a:pt x="1687505" y="5989859"/>
                  <a:pt x="1699846" y="5990492"/>
                </a:cubicBezTo>
                <a:cubicBezTo>
                  <a:pt x="1936909" y="6002649"/>
                  <a:pt x="2003425" y="6002215"/>
                  <a:pt x="2168769" y="6002215"/>
                </a:cubicBezTo>
                <a:lnTo>
                  <a:pt x="2133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889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2466836" y="3398440"/>
            <a:ext cx="647700" cy="2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2189792" y="3398440"/>
            <a:ext cx="647700" cy="2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4219436" y="3436540"/>
            <a:ext cx="647700" cy="2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3942392" y="3416050"/>
            <a:ext cx="647700" cy="2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2040768" y="3528132"/>
            <a:ext cx="1222791" cy="1570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3793368" y="3527512"/>
            <a:ext cx="1222791" cy="1570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16618" y="4691559"/>
            <a:ext cx="14798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latin typeface="+mn-lt"/>
              </a:rPr>
              <a:t>Asleep!!</a:t>
            </a:r>
          </a:p>
        </p:txBody>
      </p:sp>
      <p:sp>
        <p:nvSpPr>
          <p:cNvPr id="17" name="Oval 16"/>
          <p:cNvSpPr/>
          <p:nvPr/>
        </p:nvSpPr>
        <p:spPr>
          <a:xfrm rot="5400000">
            <a:off x="6111667" y="3513360"/>
            <a:ext cx="647700" cy="2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5834623" y="3492870"/>
            <a:ext cx="647700" cy="2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5685599" y="3604332"/>
            <a:ext cx="1222791" cy="1570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419" y="1916575"/>
            <a:ext cx="8207181" cy="379966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419" y="5751156"/>
            <a:ext cx="8207181" cy="192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239000" y="1939626"/>
            <a:ext cx="1396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Adenosine</a:t>
            </a:r>
            <a:endParaRPr lang="en-US" sz="2200" dirty="0"/>
          </a:p>
        </p:txBody>
      </p:sp>
      <p:sp>
        <p:nvSpPr>
          <p:cNvPr id="43" name="Oval 42"/>
          <p:cNvSpPr/>
          <p:nvPr/>
        </p:nvSpPr>
        <p:spPr>
          <a:xfrm rot="5400000">
            <a:off x="7007865" y="2086789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5400000">
            <a:off x="6503224" y="3320160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5400000">
            <a:off x="4551359" y="3253747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5400000">
            <a:off x="2790113" y="3208580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5400000">
            <a:off x="2070705" y="2598720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5400000">
            <a:off x="3442305" y="2527905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5400000">
            <a:off x="5194905" y="2908905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5400000">
            <a:off x="5880705" y="2593335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724400" y="3720807"/>
            <a:ext cx="4419600" cy="2734019"/>
            <a:chOff x="4724400" y="3720807"/>
            <a:chExt cx="4419600" cy="2734019"/>
          </a:xfrm>
        </p:grpSpPr>
        <p:grpSp>
          <p:nvGrpSpPr>
            <p:cNvPr id="24" name="Group 23"/>
            <p:cNvGrpSpPr/>
            <p:nvPr/>
          </p:nvGrpSpPr>
          <p:grpSpPr>
            <a:xfrm>
              <a:off x="4724400" y="3720807"/>
              <a:ext cx="4419600" cy="2734019"/>
              <a:chOff x="4724400" y="3720807"/>
              <a:chExt cx="4419600" cy="273401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764792" y="3720807"/>
                <a:ext cx="1041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Caffeine</a:t>
                </a:r>
                <a:endParaRPr lang="en-US" sz="2000" dirty="0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4724400" y="4228083"/>
                <a:ext cx="4419600" cy="2226743"/>
                <a:chOff x="4724400" y="4309108"/>
                <a:chExt cx="4419600" cy="2226743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724400" y="4729225"/>
                  <a:ext cx="4419600" cy="1806626"/>
                  <a:chOff x="4724400" y="4729225"/>
                  <a:chExt cx="4419600" cy="1806626"/>
                </a:xfrm>
              </p:grpSpPr>
              <p:sp>
                <p:nvSpPr>
                  <p:cNvPr id="12" name="Freeform 11"/>
                  <p:cNvSpPr/>
                  <p:nvPr/>
                </p:nvSpPr>
                <p:spPr>
                  <a:xfrm rot="5400000" flipV="1">
                    <a:off x="6312130" y="3703981"/>
                    <a:ext cx="1244140" cy="4419600"/>
                  </a:xfrm>
                  <a:custGeom>
                    <a:avLst/>
                    <a:gdLst>
                      <a:gd name="connsiteX0" fmla="*/ 2133600 w 2168769"/>
                      <a:gd name="connsiteY0" fmla="*/ 0 h 6002216"/>
                      <a:gd name="connsiteX1" fmla="*/ 2133600 w 2168769"/>
                      <a:gd name="connsiteY1" fmla="*/ 0 h 6002216"/>
                      <a:gd name="connsiteX2" fmla="*/ 1875692 w 2168769"/>
                      <a:gd name="connsiteY2" fmla="*/ 23446 h 6002216"/>
                      <a:gd name="connsiteX3" fmla="*/ 1758461 w 2168769"/>
                      <a:gd name="connsiteY3" fmla="*/ 35169 h 6002216"/>
                      <a:gd name="connsiteX4" fmla="*/ 1711569 w 2168769"/>
                      <a:gd name="connsiteY4" fmla="*/ 46892 h 6002216"/>
                      <a:gd name="connsiteX5" fmla="*/ 1641231 w 2168769"/>
                      <a:gd name="connsiteY5" fmla="*/ 58615 h 6002216"/>
                      <a:gd name="connsiteX6" fmla="*/ 1570892 w 2168769"/>
                      <a:gd name="connsiteY6" fmla="*/ 82061 h 6002216"/>
                      <a:gd name="connsiteX7" fmla="*/ 1535723 w 2168769"/>
                      <a:gd name="connsiteY7" fmla="*/ 93784 h 6002216"/>
                      <a:gd name="connsiteX8" fmla="*/ 1441938 w 2168769"/>
                      <a:gd name="connsiteY8" fmla="*/ 105507 h 6002216"/>
                      <a:gd name="connsiteX9" fmla="*/ 1371600 w 2168769"/>
                      <a:gd name="connsiteY9" fmla="*/ 128953 h 6002216"/>
                      <a:gd name="connsiteX10" fmla="*/ 1336431 w 2168769"/>
                      <a:gd name="connsiteY10" fmla="*/ 140677 h 6002216"/>
                      <a:gd name="connsiteX11" fmla="*/ 1219200 w 2168769"/>
                      <a:gd name="connsiteY11" fmla="*/ 164123 h 6002216"/>
                      <a:gd name="connsiteX12" fmla="*/ 1043354 w 2168769"/>
                      <a:gd name="connsiteY12" fmla="*/ 222738 h 6002216"/>
                      <a:gd name="connsiteX13" fmla="*/ 973015 w 2168769"/>
                      <a:gd name="connsiteY13" fmla="*/ 246184 h 6002216"/>
                      <a:gd name="connsiteX14" fmla="*/ 902677 w 2168769"/>
                      <a:gd name="connsiteY14" fmla="*/ 281353 h 6002216"/>
                      <a:gd name="connsiteX15" fmla="*/ 844061 w 2168769"/>
                      <a:gd name="connsiteY15" fmla="*/ 316523 h 6002216"/>
                      <a:gd name="connsiteX16" fmla="*/ 773723 w 2168769"/>
                      <a:gd name="connsiteY16" fmla="*/ 363415 h 6002216"/>
                      <a:gd name="connsiteX17" fmla="*/ 715108 w 2168769"/>
                      <a:gd name="connsiteY17" fmla="*/ 422030 h 6002216"/>
                      <a:gd name="connsiteX18" fmla="*/ 691661 w 2168769"/>
                      <a:gd name="connsiteY18" fmla="*/ 457200 h 6002216"/>
                      <a:gd name="connsiteX19" fmla="*/ 656492 w 2168769"/>
                      <a:gd name="connsiteY19" fmla="*/ 527538 h 6002216"/>
                      <a:gd name="connsiteX20" fmla="*/ 621323 w 2168769"/>
                      <a:gd name="connsiteY20" fmla="*/ 550984 h 6002216"/>
                      <a:gd name="connsiteX21" fmla="*/ 586154 w 2168769"/>
                      <a:gd name="connsiteY21" fmla="*/ 609600 h 6002216"/>
                      <a:gd name="connsiteX22" fmla="*/ 574431 w 2168769"/>
                      <a:gd name="connsiteY22" fmla="*/ 644769 h 6002216"/>
                      <a:gd name="connsiteX23" fmla="*/ 539261 w 2168769"/>
                      <a:gd name="connsiteY23" fmla="*/ 656492 h 6002216"/>
                      <a:gd name="connsiteX24" fmla="*/ 492369 w 2168769"/>
                      <a:gd name="connsiteY24" fmla="*/ 750277 h 6002216"/>
                      <a:gd name="connsiteX25" fmla="*/ 480646 w 2168769"/>
                      <a:gd name="connsiteY25" fmla="*/ 785446 h 6002216"/>
                      <a:gd name="connsiteX26" fmla="*/ 445477 w 2168769"/>
                      <a:gd name="connsiteY26" fmla="*/ 808892 h 6002216"/>
                      <a:gd name="connsiteX27" fmla="*/ 422031 w 2168769"/>
                      <a:gd name="connsiteY27" fmla="*/ 879230 h 6002216"/>
                      <a:gd name="connsiteX28" fmla="*/ 375138 w 2168769"/>
                      <a:gd name="connsiteY28" fmla="*/ 937846 h 6002216"/>
                      <a:gd name="connsiteX29" fmla="*/ 351692 w 2168769"/>
                      <a:gd name="connsiteY29" fmla="*/ 1019907 h 6002216"/>
                      <a:gd name="connsiteX30" fmla="*/ 316523 w 2168769"/>
                      <a:gd name="connsiteY30" fmla="*/ 1113692 h 6002216"/>
                      <a:gd name="connsiteX31" fmla="*/ 304800 w 2168769"/>
                      <a:gd name="connsiteY31" fmla="*/ 1184030 h 6002216"/>
                      <a:gd name="connsiteX32" fmla="*/ 293077 w 2168769"/>
                      <a:gd name="connsiteY32" fmla="*/ 1230923 h 6002216"/>
                      <a:gd name="connsiteX33" fmla="*/ 281354 w 2168769"/>
                      <a:gd name="connsiteY33" fmla="*/ 1289538 h 6002216"/>
                      <a:gd name="connsiteX34" fmla="*/ 257908 w 2168769"/>
                      <a:gd name="connsiteY34" fmla="*/ 1359877 h 6002216"/>
                      <a:gd name="connsiteX35" fmla="*/ 234461 w 2168769"/>
                      <a:gd name="connsiteY35" fmla="*/ 1395046 h 6002216"/>
                      <a:gd name="connsiteX36" fmla="*/ 199292 w 2168769"/>
                      <a:gd name="connsiteY36" fmla="*/ 1465384 h 6002216"/>
                      <a:gd name="connsiteX37" fmla="*/ 175846 w 2168769"/>
                      <a:gd name="connsiteY37" fmla="*/ 1547446 h 6002216"/>
                      <a:gd name="connsiteX38" fmla="*/ 152400 w 2168769"/>
                      <a:gd name="connsiteY38" fmla="*/ 1617784 h 6002216"/>
                      <a:gd name="connsiteX39" fmla="*/ 140677 w 2168769"/>
                      <a:gd name="connsiteY39" fmla="*/ 1652953 h 6002216"/>
                      <a:gd name="connsiteX40" fmla="*/ 128954 w 2168769"/>
                      <a:gd name="connsiteY40" fmla="*/ 1723292 h 6002216"/>
                      <a:gd name="connsiteX41" fmla="*/ 105508 w 2168769"/>
                      <a:gd name="connsiteY41" fmla="*/ 1793630 h 6002216"/>
                      <a:gd name="connsiteX42" fmla="*/ 93784 w 2168769"/>
                      <a:gd name="connsiteY42" fmla="*/ 1875692 h 6002216"/>
                      <a:gd name="connsiteX43" fmla="*/ 70338 w 2168769"/>
                      <a:gd name="connsiteY43" fmla="*/ 2121877 h 6002216"/>
                      <a:gd name="connsiteX44" fmla="*/ 46892 w 2168769"/>
                      <a:gd name="connsiteY44" fmla="*/ 2192215 h 6002216"/>
                      <a:gd name="connsiteX45" fmla="*/ 35169 w 2168769"/>
                      <a:gd name="connsiteY45" fmla="*/ 2227384 h 6002216"/>
                      <a:gd name="connsiteX46" fmla="*/ 23446 w 2168769"/>
                      <a:gd name="connsiteY46" fmla="*/ 2414953 h 6002216"/>
                      <a:gd name="connsiteX47" fmla="*/ 11723 w 2168769"/>
                      <a:gd name="connsiteY47" fmla="*/ 2450123 h 6002216"/>
                      <a:gd name="connsiteX48" fmla="*/ 0 w 2168769"/>
                      <a:gd name="connsiteY48" fmla="*/ 2825261 h 6002216"/>
                      <a:gd name="connsiteX49" fmla="*/ 11723 w 2168769"/>
                      <a:gd name="connsiteY49" fmla="*/ 3059723 h 6002216"/>
                      <a:gd name="connsiteX50" fmla="*/ 35169 w 2168769"/>
                      <a:gd name="connsiteY50" fmla="*/ 3200400 h 6002216"/>
                      <a:gd name="connsiteX51" fmla="*/ 23446 w 2168769"/>
                      <a:gd name="connsiteY51" fmla="*/ 3317630 h 6002216"/>
                      <a:gd name="connsiteX52" fmla="*/ 35169 w 2168769"/>
                      <a:gd name="connsiteY52" fmla="*/ 3446584 h 6002216"/>
                      <a:gd name="connsiteX53" fmla="*/ 35169 w 2168769"/>
                      <a:gd name="connsiteY53" fmla="*/ 3446584 h 6002216"/>
                      <a:gd name="connsiteX54" fmla="*/ 35169 w 2168769"/>
                      <a:gd name="connsiteY54" fmla="*/ 3446584 h 6002216"/>
                      <a:gd name="connsiteX55" fmla="*/ 46892 w 2168769"/>
                      <a:gd name="connsiteY55" fmla="*/ 3552092 h 6002216"/>
                      <a:gd name="connsiteX56" fmla="*/ 58615 w 2168769"/>
                      <a:gd name="connsiteY56" fmla="*/ 3622430 h 6002216"/>
                      <a:gd name="connsiteX57" fmla="*/ 70338 w 2168769"/>
                      <a:gd name="connsiteY57" fmla="*/ 3903784 h 6002216"/>
                      <a:gd name="connsiteX58" fmla="*/ 82061 w 2168769"/>
                      <a:gd name="connsiteY58" fmla="*/ 3997569 h 6002216"/>
                      <a:gd name="connsiteX59" fmla="*/ 93784 w 2168769"/>
                      <a:gd name="connsiteY59" fmla="*/ 4149969 h 6002216"/>
                      <a:gd name="connsiteX60" fmla="*/ 105508 w 2168769"/>
                      <a:gd name="connsiteY60" fmla="*/ 4220307 h 6002216"/>
                      <a:gd name="connsiteX61" fmla="*/ 128954 w 2168769"/>
                      <a:gd name="connsiteY61" fmla="*/ 4372707 h 6002216"/>
                      <a:gd name="connsiteX62" fmla="*/ 140677 w 2168769"/>
                      <a:gd name="connsiteY62" fmla="*/ 4407877 h 6002216"/>
                      <a:gd name="connsiteX63" fmla="*/ 152400 w 2168769"/>
                      <a:gd name="connsiteY63" fmla="*/ 4478215 h 6002216"/>
                      <a:gd name="connsiteX64" fmla="*/ 187569 w 2168769"/>
                      <a:gd name="connsiteY64" fmla="*/ 4595446 h 6002216"/>
                      <a:gd name="connsiteX65" fmla="*/ 199292 w 2168769"/>
                      <a:gd name="connsiteY65" fmla="*/ 4689230 h 6002216"/>
                      <a:gd name="connsiteX66" fmla="*/ 222738 w 2168769"/>
                      <a:gd name="connsiteY66" fmla="*/ 4759569 h 6002216"/>
                      <a:gd name="connsiteX67" fmla="*/ 246184 w 2168769"/>
                      <a:gd name="connsiteY67" fmla="*/ 4829907 h 6002216"/>
                      <a:gd name="connsiteX68" fmla="*/ 269631 w 2168769"/>
                      <a:gd name="connsiteY68" fmla="*/ 4900246 h 6002216"/>
                      <a:gd name="connsiteX69" fmla="*/ 281354 w 2168769"/>
                      <a:gd name="connsiteY69" fmla="*/ 4935415 h 6002216"/>
                      <a:gd name="connsiteX70" fmla="*/ 304800 w 2168769"/>
                      <a:gd name="connsiteY70" fmla="*/ 4970584 h 6002216"/>
                      <a:gd name="connsiteX71" fmla="*/ 328246 w 2168769"/>
                      <a:gd name="connsiteY71" fmla="*/ 5040923 h 6002216"/>
                      <a:gd name="connsiteX72" fmla="*/ 339969 w 2168769"/>
                      <a:gd name="connsiteY72" fmla="*/ 5076092 h 6002216"/>
                      <a:gd name="connsiteX73" fmla="*/ 351692 w 2168769"/>
                      <a:gd name="connsiteY73" fmla="*/ 5111261 h 6002216"/>
                      <a:gd name="connsiteX74" fmla="*/ 375138 w 2168769"/>
                      <a:gd name="connsiteY74" fmla="*/ 5146430 h 6002216"/>
                      <a:gd name="connsiteX75" fmla="*/ 433754 w 2168769"/>
                      <a:gd name="connsiteY75" fmla="*/ 5263661 h 6002216"/>
                      <a:gd name="connsiteX76" fmla="*/ 468923 w 2168769"/>
                      <a:gd name="connsiteY76" fmla="*/ 5322277 h 6002216"/>
                      <a:gd name="connsiteX77" fmla="*/ 550984 w 2168769"/>
                      <a:gd name="connsiteY77" fmla="*/ 5404338 h 6002216"/>
                      <a:gd name="connsiteX78" fmla="*/ 562708 w 2168769"/>
                      <a:gd name="connsiteY78" fmla="*/ 5439507 h 6002216"/>
                      <a:gd name="connsiteX79" fmla="*/ 597877 w 2168769"/>
                      <a:gd name="connsiteY79" fmla="*/ 5462953 h 6002216"/>
                      <a:gd name="connsiteX80" fmla="*/ 656492 w 2168769"/>
                      <a:gd name="connsiteY80" fmla="*/ 5509846 h 6002216"/>
                      <a:gd name="connsiteX81" fmla="*/ 703384 w 2168769"/>
                      <a:gd name="connsiteY81" fmla="*/ 5580184 h 6002216"/>
                      <a:gd name="connsiteX82" fmla="*/ 797169 w 2168769"/>
                      <a:gd name="connsiteY82" fmla="*/ 5650523 h 6002216"/>
                      <a:gd name="connsiteX83" fmla="*/ 867508 w 2168769"/>
                      <a:gd name="connsiteY83" fmla="*/ 5697415 h 6002216"/>
                      <a:gd name="connsiteX84" fmla="*/ 914400 w 2168769"/>
                      <a:gd name="connsiteY84" fmla="*/ 5720861 h 6002216"/>
                      <a:gd name="connsiteX85" fmla="*/ 973015 w 2168769"/>
                      <a:gd name="connsiteY85" fmla="*/ 5744307 h 6002216"/>
                      <a:gd name="connsiteX86" fmla="*/ 1008184 w 2168769"/>
                      <a:gd name="connsiteY86" fmla="*/ 5767753 h 6002216"/>
                      <a:gd name="connsiteX87" fmla="*/ 1055077 w 2168769"/>
                      <a:gd name="connsiteY87" fmla="*/ 5779477 h 6002216"/>
                      <a:gd name="connsiteX88" fmla="*/ 1090246 w 2168769"/>
                      <a:gd name="connsiteY88" fmla="*/ 5791200 h 6002216"/>
                      <a:gd name="connsiteX89" fmla="*/ 1172308 w 2168769"/>
                      <a:gd name="connsiteY89" fmla="*/ 5849815 h 6002216"/>
                      <a:gd name="connsiteX90" fmla="*/ 1230923 w 2168769"/>
                      <a:gd name="connsiteY90" fmla="*/ 5861538 h 6002216"/>
                      <a:gd name="connsiteX91" fmla="*/ 1266092 w 2168769"/>
                      <a:gd name="connsiteY91" fmla="*/ 5884984 h 6002216"/>
                      <a:gd name="connsiteX92" fmla="*/ 1336431 w 2168769"/>
                      <a:gd name="connsiteY92" fmla="*/ 5908430 h 6002216"/>
                      <a:gd name="connsiteX93" fmla="*/ 1406769 w 2168769"/>
                      <a:gd name="connsiteY93" fmla="*/ 5931877 h 6002216"/>
                      <a:gd name="connsiteX94" fmla="*/ 1477108 w 2168769"/>
                      <a:gd name="connsiteY94" fmla="*/ 5955323 h 6002216"/>
                      <a:gd name="connsiteX95" fmla="*/ 1664677 w 2168769"/>
                      <a:gd name="connsiteY95" fmla="*/ 5978769 h 6002216"/>
                      <a:gd name="connsiteX96" fmla="*/ 1699846 w 2168769"/>
                      <a:gd name="connsiteY96" fmla="*/ 5990492 h 6002216"/>
                      <a:gd name="connsiteX97" fmla="*/ 2168769 w 2168769"/>
                      <a:gd name="connsiteY97" fmla="*/ 6002215 h 6002216"/>
                      <a:gd name="connsiteX98" fmla="*/ 2133600 w 2168769"/>
                      <a:gd name="connsiteY98" fmla="*/ 0 h 6002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</a:cxnLst>
                    <a:rect l="l" t="t" r="r" b="b"/>
                    <a:pathLst>
                      <a:path w="2168769" h="6002216">
                        <a:moveTo>
                          <a:pt x="2133600" y="0"/>
                        </a:moveTo>
                        <a:lnTo>
                          <a:pt x="2133600" y="0"/>
                        </a:lnTo>
                        <a:lnTo>
                          <a:pt x="1875692" y="23446"/>
                        </a:lnTo>
                        <a:lnTo>
                          <a:pt x="1758461" y="35169"/>
                        </a:lnTo>
                        <a:cubicBezTo>
                          <a:pt x="1742830" y="39077"/>
                          <a:pt x="1727368" y="43732"/>
                          <a:pt x="1711569" y="46892"/>
                        </a:cubicBezTo>
                        <a:cubicBezTo>
                          <a:pt x="1688261" y="51554"/>
                          <a:pt x="1664291" y="52850"/>
                          <a:pt x="1641231" y="58615"/>
                        </a:cubicBezTo>
                        <a:cubicBezTo>
                          <a:pt x="1617254" y="64609"/>
                          <a:pt x="1594338" y="74246"/>
                          <a:pt x="1570892" y="82061"/>
                        </a:cubicBezTo>
                        <a:cubicBezTo>
                          <a:pt x="1559169" y="85969"/>
                          <a:pt x="1547985" y="92251"/>
                          <a:pt x="1535723" y="93784"/>
                        </a:cubicBezTo>
                        <a:lnTo>
                          <a:pt x="1441938" y="105507"/>
                        </a:lnTo>
                        <a:lnTo>
                          <a:pt x="1371600" y="128953"/>
                        </a:lnTo>
                        <a:cubicBezTo>
                          <a:pt x="1359877" y="132861"/>
                          <a:pt x="1348548" y="138254"/>
                          <a:pt x="1336431" y="140677"/>
                        </a:cubicBezTo>
                        <a:cubicBezTo>
                          <a:pt x="1297354" y="148492"/>
                          <a:pt x="1257006" y="151521"/>
                          <a:pt x="1219200" y="164123"/>
                        </a:cubicBezTo>
                        <a:lnTo>
                          <a:pt x="1043354" y="222738"/>
                        </a:lnTo>
                        <a:cubicBezTo>
                          <a:pt x="1043353" y="222738"/>
                          <a:pt x="973016" y="246183"/>
                          <a:pt x="973015" y="246184"/>
                        </a:cubicBezTo>
                        <a:cubicBezTo>
                          <a:pt x="927564" y="276485"/>
                          <a:pt x="951212" y="265175"/>
                          <a:pt x="902677" y="281353"/>
                        </a:cubicBezTo>
                        <a:cubicBezTo>
                          <a:pt x="850077" y="333955"/>
                          <a:pt x="912542" y="278478"/>
                          <a:pt x="844061" y="316523"/>
                        </a:cubicBezTo>
                        <a:cubicBezTo>
                          <a:pt x="819428" y="330208"/>
                          <a:pt x="773723" y="363415"/>
                          <a:pt x="773723" y="363415"/>
                        </a:cubicBezTo>
                        <a:cubicBezTo>
                          <a:pt x="711200" y="457199"/>
                          <a:pt x="793261" y="343877"/>
                          <a:pt x="715108" y="422030"/>
                        </a:cubicBezTo>
                        <a:cubicBezTo>
                          <a:pt x="705145" y="431993"/>
                          <a:pt x="699477" y="445477"/>
                          <a:pt x="691661" y="457200"/>
                        </a:cubicBezTo>
                        <a:cubicBezTo>
                          <a:pt x="682126" y="485804"/>
                          <a:pt x="679217" y="504813"/>
                          <a:pt x="656492" y="527538"/>
                        </a:cubicBezTo>
                        <a:cubicBezTo>
                          <a:pt x="646529" y="537501"/>
                          <a:pt x="633046" y="543169"/>
                          <a:pt x="621323" y="550984"/>
                        </a:cubicBezTo>
                        <a:cubicBezTo>
                          <a:pt x="588114" y="650611"/>
                          <a:pt x="634429" y="529140"/>
                          <a:pt x="586154" y="609600"/>
                        </a:cubicBezTo>
                        <a:cubicBezTo>
                          <a:pt x="579796" y="620196"/>
                          <a:pt x="583169" y="636031"/>
                          <a:pt x="574431" y="644769"/>
                        </a:cubicBezTo>
                        <a:cubicBezTo>
                          <a:pt x="565693" y="653507"/>
                          <a:pt x="550984" y="652584"/>
                          <a:pt x="539261" y="656492"/>
                        </a:cubicBezTo>
                        <a:cubicBezTo>
                          <a:pt x="512320" y="737316"/>
                          <a:pt x="533290" y="709354"/>
                          <a:pt x="492369" y="750277"/>
                        </a:cubicBezTo>
                        <a:cubicBezTo>
                          <a:pt x="488461" y="762000"/>
                          <a:pt x="488365" y="775797"/>
                          <a:pt x="480646" y="785446"/>
                        </a:cubicBezTo>
                        <a:cubicBezTo>
                          <a:pt x="471844" y="796448"/>
                          <a:pt x="452944" y="796944"/>
                          <a:pt x="445477" y="808892"/>
                        </a:cubicBezTo>
                        <a:cubicBezTo>
                          <a:pt x="432378" y="829850"/>
                          <a:pt x="439507" y="861754"/>
                          <a:pt x="422031" y="879230"/>
                        </a:cubicBezTo>
                        <a:cubicBezTo>
                          <a:pt x="388621" y="912640"/>
                          <a:pt x="404715" y="893480"/>
                          <a:pt x="375138" y="937846"/>
                        </a:cubicBezTo>
                        <a:cubicBezTo>
                          <a:pt x="369189" y="961642"/>
                          <a:pt x="361783" y="996361"/>
                          <a:pt x="351692" y="1019907"/>
                        </a:cubicBezTo>
                        <a:cubicBezTo>
                          <a:pt x="323702" y="1085218"/>
                          <a:pt x="330031" y="1046151"/>
                          <a:pt x="316523" y="1113692"/>
                        </a:cubicBezTo>
                        <a:cubicBezTo>
                          <a:pt x="311861" y="1137000"/>
                          <a:pt x="309462" y="1160722"/>
                          <a:pt x="304800" y="1184030"/>
                        </a:cubicBezTo>
                        <a:cubicBezTo>
                          <a:pt x="301640" y="1199829"/>
                          <a:pt x="296572" y="1215195"/>
                          <a:pt x="293077" y="1230923"/>
                        </a:cubicBezTo>
                        <a:cubicBezTo>
                          <a:pt x="288755" y="1250374"/>
                          <a:pt x="286597" y="1270315"/>
                          <a:pt x="281354" y="1289538"/>
                        </a:cubicBezTo>
                        <a:cubicBezTo>
                          <a:pt x="274851" y="1313382"/>
                          <a:pt x="271618" y="1339314"/>
                          <a:pt x="257908" y="1359877"/>
                        </a:cubicBezTo>
                        <a:lnTo>
                          <a:pt x="234461" y="1395046"/>
                        </a:lnTo>
                        <a:cubicBezTo>
                          <a:pt x="204995" y="1483444"/>
                          <a:pt x="244743" y="1374482"/>
                          <a:pt x="199292" y="1465384"/>
                        </a:cubicBezTo>
                        <a:cubicBezTo>
                          <a:pt x="189442" y="1485084"/>
                          <a:pt x="181480" y="1528665"/>
                          <a:pt x="175846" y="1547446"/>
                        </a:cubicBezTo>
                        <a:cubicBezTo>
                          <a:pt x="168744" y="1571118"/>
                          <a:pt x="160215" y="1594338"/>
                          <a:pt x="152400" y="1617784"/>
                        </a:cubicBezTo>
                        <a:lnTo>
                          <a:pt x="140677" y="1652953"/>
                        </a:lnTo>
                        <a:cubicBezTo>
                          <a:pt x="136769" y="1676399"/>
                          <a:pt x="134719" y="1700232"/>
                          <a:pt x="128954" y="1723292"/>
                        </a:cubicBezTo>
                        <a:cubicBezTo>
                          <a:pt x="122960" y="1747268"/>
                          <a:pt x="105508" y="1793630"/>
                          <a:pt x="105508" y="1793630"/>
                        </a:cubicBezTo>
                        <a:cubicBezTo>
                          <a:pt x="101600" y="1820984"/>
                          <a:pt x="96404" y="1848185"/>
                          <a:pt x="93784" y="1875692"/>
                        </a:cubicBezTo>
                        <a:cubicBezTo>
                          <a:pt x="89041" y="1925487"/>
                          <a:pt x="85309" y="2057003"/>
                          <a:pt x="70338" y="2121877"/>
                        </a:cubicBezTo>
                        <a:cubicBezTo>
                          <a:pt x="64781" y="2145958"/>
                          <a:pt x="54707" y="2168769"/>
                          <a:pt x="46892" y="2192215"/>
                        </a:cubicBezTo>
                        <a:lnTo>
                          <a:pt x="35169" y="2227384"/>
                        </a:lnTo>
                        <a:cubicBezTo>
                          <a:pt x="31261" y="2289907"/>
                          <a:pt x="30004" y="2352652"/>
                          <a:pt x="23446" y="2414953"/>
                        </a:cubicBezTo>
                        <a:cubicBezTo>
                          <a:pt x="22152" y="2427243"/>
                          <a:pt x="12428" y="2437786"/>
                          <a:pt x="11723" y="2450123"/>
                        </a:cubicBezTo>
                        <a:cubicBezTo>
                          <a:pt x="4586" y="2575026"/>
                          <a:pt x="3908" y="2700215"/>
                          <a:pt x="0" y="2825261"/>
                        </a:cubicBezTo>
                        <a:cubicBezTo>
                          <a:pt x="3908" y="2903415"/>
                          <a:pt x="4419" y="2981813"/>
                          <a:pt x="11723" y="3059723"/>
                        </a:cubicBezTo>
                        <a:cubicBezTo>
                          <a:pt x="16160" y="3107055"/>
                          <a:pt x="35169" y="3200400"/>
                          <a:pt x="35169" y="3200400"/>
                        </a:cubicBezTo>
                        <a:cubicBezTo>
                          <a:pt x="31261" y="3239477"/>
                          <a:pt x="23446" y="3278358"/>
                          <a:pt x="23446" y="3317630"/>
                        </a:cubicBezTo>
                        <a:cubicBezTo>
                          <a:pt x="23446" y="3360792"/>
                          <a:pt x="35169" y="3446584"/>
                          <a:pt x="35169" y="3446584"/>
                        </a:cubicBezTo>
                        <a:lnTo>
                          <a:pt x="35169" y="3446584"/>
                        </a:lnTo>
                        <a:lnTo>
                          <a:pt x="35169" y="3446584"/>
                        </a:lnTo>
                        <a:cubicBezTo>
                          <a:pt x="39077" y="3481753"/>
                          <a:pt x="42215" y="3517017"/>
                          <a:pt x="46892" y="3552092"/>
                        </a:cubicBezTo>
                        <a:cubicBezTo>
                          <a:pt x="50033" y="3575653"/>
                          <a:pt x="57034" y="3598713"/>
                          <a:pt x="58615" y="3622430"/>
                        </a:cubicBezTo>
                        <a:cubicBezTo>
                          <a:pt x="64859" y="3716088"/>
                          <a:pt x="64483" y="3810101"/>
                          <a:pt x="70338" y="3903784"/>
                        </a:cubicBezTo>
                        <a:cubicBezTo>
                          <a:pt x="72303" y="3935228"/>
                          <a:pt x="79074" y="3966206"/>
                          <a:pt x="82061" y="3997569"/>
                        </a:cubicBezTo>
                        <a:cubicBezTo>
                          <a:pt x="86891" y="4048290"/>
                          <a:pt x="88450" y="4099299"/>
                          <a:pt x="93784" y="4149969"/>
                        </a:cubicBezTo>
                        <a:cubicBezTo>
                          <a:pt x="96272" y="4173608"/>
                          <a:pt x="101894" y="4196814"/>
                          <a:pt x="105508" y="4220307"/>
                        </a:cubicBezTo>
                        <a:cubicBezTo>
                          <a:pt x="110183" y="4250697"/>
                          <a:pt x="121642" y="4339805"/>
                          <a:pt x="128954" y="4372707"/>
                        </a:cubicBezTo>
                        <a:cubicBezTo>
                          <a:pt x="131635" y="4384770"/>
                          <a:pt x="137996" y="4395814"/>
                          <a:pt x="140677" y="4407877"/>
                        </a:cubicBezTo>
                        <a:cubicBezTo>
                          <a:pt x="145833" y="4431080"/>
                          <a:pt x="146635" y="4455155"/>
                          <a:pt x="152400" y="4478215"/>
                        </a:cubicBezTo>
                        <a:cubicBezTo>
                          <a:pt x="168036" y="4540761"/>
                          <a:pt x="178265" y="4539622"/>
                          <a:pt x="187569" y="4595446"/>
                        </a:cubicBezTo>
                        <a:cubicBezTo>
                          <a:pt x="192748" y="4626522"/>
                          <a:pt x="192691" y="4658425"/>
                          <a:pt x="199292" y="4689230"/>
                        </a:cubicBezTo>
                        <a:cubicBezTo>
                          <a:pt x="204470" y="4713396"/>
                          <a:pt x="214923" y="4736123"/>
                          <a:pt x="222738" y="4759569"/>
                        </a:cubicBezTo>
                        <a:lnTo>
                          <a:pt x="246184" y="4829907"/>
                        </a:lnTo>
                        <a:lnTo>
                          <a:pt x="269631" y="4900246"/>
                        </a:lnTo>
                        <a:cubicBezTo>
                          <a:pt x="273539" y="4911969"/>
                          <a:pt x="274499" y="4925133"/>
                          <a:pt x="281354" y="4935415"/>
                        </a:cubicBezTo>
                        <a:cubicBezTo>
                          <a:pt x="289169" y="4947138"/>
                          <a:pt x="299078" y="4957709"/>
                          <a:pt x="304800" y="4970584"/>
                        </a:cubicBezTo>
                        <a:cubicBezTo>
                          <a:pt x="314837" y="4993168"/>
                          <a:pt x="320431" y="5017477"/>
                          <a:pt x="328246" y="5040923"/>
                        </a:cubicBezTo>
                        <a:lnTo>
                          <a:pt x="339969" y="5076092"/>
                        </a:lnTo>
                        <a:cubicBezTo>
                          <a:pt x="343877" y="5087815"/>
                          <a:pt x="344837" y="5100979"/>
                          <a:pt x="351692" y="5111261"/>
                        </a:cubicBezTo>
                        <a:lnTo>
                          <a:pt x="375138" y="5146430"/>
                        </a:lnTo>
                        <a:cubicBezTo>
                          <a:pt x="404763" y="5235305"/>
                          <a:pt x="383755" y="5196998"/>
                          <a:pt x="433754" y="5263661"/>
                        </a:cubicBezTo>
                        <a:cubicBezTo>
                          <a:pt x="456168" y="5330903"/>
                          <a:pt x="430303" y="5270783"/>
                          <a:pt x="468923" y="5322277"/>
                        </a:cubicBezTo>
                        <a:cubicBezTo>
                          <a:pt x="531626" y="5405882"/>
                          <a:pt x="485155" y="5382395"/>
                          <a:pt x="550984" y="5404338"/>
                        </a:cubicBezTo>
                        <a:cubicBezTo>
                          <a:pt x="554892" y="5416061"/>
                          <a:pt x="554988" y="5429858"/>
                          <a:pt x="562708" y="5439507"/>
                        </a:cubicBezTo>
                        <a:cubicBezTo>
                          <a:pt x="571510" y="5450509"/>
                          <a:pt x="586875" y="5454151"/>
                          <a:pt x="597877" y="5462953"/>
                        </a:cubicBezTo>
                        <a:cubicBezTo>
                          <a:pt x="681398" y="5529771"/>
                          <a:pt x="548247" y="5437682"/>
                          <a:pt x="656492" y="5509846"/>
                        </a:cubicBezTo>
                        <a:cubicBezTo>
                          <a:pt x="672123" y="5533292"/>
                          <a:pt x="683458" y="5560259"/>
                          <a:pt x="703384" y="5580184"/>
                        </a:cubicBezTo>
                        <a:cubicBezTo>
                          <a:pt x="746756" y="5623555"/>
                          <a:pt x="717636" y="5597500"/>
                          <a:pt x="797169" y="5650523"/>
                        </a:cubicBezTo>
                        <a:cubicBezTo>
                          <a:pt x="797174" y="5650527"/>
                          <a:pt x="867503" y="5697412"/>
                          <a:pt x="867508" y="5697415"/>
                        </a:cubicBezTo>
                        <a:cubicBezTo>
                          <a:pt x="883139" y="5705230"/>
                          <a:pt x="898431" y="5713763"/>
                          <a:pt x="914400" y="5720861"/>
                        </a:cubicBezTo>
                        <a:cubicBezTo>
                          <a:pt x="933630" y="5729408"/>
                          <a:pt x="954193" y="5734896"/>
                          <a:pt x="973015" y="5744307"/>
                        </a:cubicBezTo>
                        <a:cubicBezTo>
                          <a:pt x="985617" y="5750608"/>
                          <a:pt x="995234" y="5762203"/>
                          <a:pt x="1008184" y="5767753"/>
                        </a:cubicBezTo>
                        <a:cubicBezTo>
                          <a:pt x="1022993" y="5774100"/>
                          <a:pt x="1039585" y="5775051"/>
                          <a:pt x="1055077" y="5779477"/>
                        </a:cubicBezTo>
                        <a:cubicBezTo>
                          <a:pt x="1066959" y="5782872"/>
                          <a:pt x="1078523" y="5787292"/>
                          <a:pt x="1090246" y="5791200"/>
                        </a:cubicBezTo>
                        <a:cubicBezTo>
                          <a:pt x="1092946" y="5793225"/>
                          <a:pt x="1160877" y="5845529"/>
                          <a:pt x="1172308" y="5849815"/>
                        </a:cubicBezTo>
                        <a:cubicBezTo>
                          <a:pt x="1190965" y="5856811"/>
                          <a:pt x="1211385" y="5857630"/>
                          <a:pt x="1230923" y="5861538"/>
                        </a:cubicBezTo>
                        <a:cubicBezTo>
                          <a:pt x="1242646" y="5869353"/>
                          <a:pt x="1253217" y="5879262"/>
                          <a:pt x="1266092" y="5884984"/>
                        </a:cubicBezTo>
                        <a:cubicBezTo>
                          <a:pt x="1288676" y="5895021"/>
                          <a:pt x="1312985" y="5900615"/>
                          <a:pt x="1336431" y="5908430"/>
                        </a:cubicBezTo>
                        <a:lnTo>
                          <a:pt x="1406769" y="5931877"/>
                        </a:lnTo>
                        <a:lnTo>
                          <a:pt x="1477108" y="5955323"/>
                        </a:lnTo>
                        <a:lnTo>
                          <a:pt x="1664677" y="5978769"/>
                        </a:lnTo>
                        <a:cubicBezTo>
                          <a:pt x="1676400" y="5982677"/>
                          <a:pt x="1687505" y="5989859"/>
                          <a:pt x="1699846" y="5990492"/>
                        </a:cubicBezTo>
                        <a:cubicBezTo>
                          <a:pt x="1936909" y="6002649"/>
                          <a:pt x="2003425" y="6002215"/>
                          <a:pt x="2168769" y="6002215"/>
                        </a:cubicBezTo>
                        <a:lnTo>
                          <a:pt x="213360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889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 rot="5400000">
                    <a:off x="5882916" y="5295553"/>
                    <a:ext cx="647700" cy="27704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 rot="5400000">
                    <a:off x="5605872" y="5295553"/>
                    <a:ext cx="647700" cy="27704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 rot="5400000">
                    <a:off x="7635516" y="5333653"/>
                    <a:ext cx="647700" cy="27704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 rot="5400000">
                    <a:off x="7358472" y="5313163"/>
                    <a:ext cx="647700" cy="27704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 rot="5400000">
                    <a:off x="6626865" y="4731760"/>
                    <a:ext cx="141629" cy="1365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 rot="5400000">
                    <a:off x="5643088" y="4806241"/>
                    <a:ext cx="141629" cy="1365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 rot="5400000">
                    <a:off x="7388866" y="4817011"/>
                    <a:ext cx="141629" cy="1365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 rot="5400000">
                    <a:off x="8395305" y="4893211"/>
                    <a:ext cx="141629" cy="1365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5756656" y="4309108"/>
                  <a:ext cx="209698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b="1" dirty="0" smtClean="0"/>
                    <a:t>Caffeine Binding</a:t>
                  </a:r>
                  <a:endParaRPr lang="en-US" sz="2200" b="1" dirty="0"/>
                </a:p>
              </p:txBody>
            </p:sp>
          </p:grpSp>
          <p:sp>
            <p:nvSpPr>
              <p:cNvPr id="2" name="Teardrop 1"/>
              <p:cNvSpPr/>
              <p:nvPr/>
            </p:nvSpPr>
            <p:spPr>
              <a:xfrm>
                <a:off x="7435133" y="3891516"/>
                <a:ext cx="198499" cy="152400"/>
              </a:xfrm>
              <a:prstGeom prst="teardrop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ardrop 37"/>
              <p:cNvSpPr/>
              <p:nvPr/>
            </p:nvSpPr>
            <p:spPr>
              <a:xfrm>
                <a:off x="6206766" y="5044359"/>
                <a:ext cx="198499" cy="152400"/>
              </a:xfrm>
              <a:prstGeom prst="teardrop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ardrop 38"/>
              <p:cNvSpPr/>
              <p:nvPr/>
            </p:nvSpPr>
            <p:spPr>
              <a:xfrm>
                <a:off x="7959366" y="5075652"/>
                <a:ext cx="198499" cy="152400"/>
              </a:xfrm>
              <a:prstGeom prst="teardrop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ardrop 43"/>
            <p:cNvSpPr/>
            <p:nvPr/>
          </p:nvSpPr>
          <p:spPr>
            <a:xfrm>
              <a:off x="7010400" y="4800600"/>
              <a:ext cx="198499" cy="152400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ardrop 44"/>
            <p:cNvSpPr/>
            <p:nvPr/>
          </p:nvSpPr>
          <p:spPr>
            <a:xfrm>
              <a:off x="5257800" y="4953000"/>
              <a:ext cx="198499" cy="152400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back to caffeine.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9526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Caffeine binds to the receptors for adenosine, but has no effect on the receptors.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When caffeine is bound, adenosine can’t bind. </a:t>
            </a:r>
          </a:p>
        </p:txBody>
      </p:sp>
      <p:sp>
        <p:nvSpPr>
          <p:cNvPr id="5" name="Freeform 4"/>
          <p:cNvSpPr/>
          <p:nvPr/>
        </p:nvSpPr>
        <p:spPr>
          <a:xfrm rot="5400000" flipV="1">
            <a:off x="1586870" y="3622097"/>
            <a:ext cx="1245859" cy="4419600"/>
          </a:xfrm>
          <a:custGeom>
            <a:avLst/>
            <a:gdLst>
              <a:gd name="connsiteX0" fmla="*/ 2133600 w 2168769"/>
              <a:gd name="connsiteY0" fmla="*/ 0 h 6002216"/>
              <a:gd name="connsiteX1" fmla="*/ 2133600 w 2168769"/>
              <a:gd name="connsiteY1" fmla="*/ 0 h 6002216"/>
              <a:gd name="connsiteX2" fmla="*/ 1875692 w 2168769"/>
              <a:gd name="connsiteY2" fmla="*/ 23446 h 6002216"/>
              <a:gd name="connsiteX3" fmla="*/ 1758461 w 2168769"/>
              <a:gd name="connsiteY3" fmla="*/ 35169 h 6002216"/>
              <a:gd name="connsiteX4" fmla="*/ 1711569 w 2168769"/>
              <a:gd name="connsiteY4" fmla="*/ 46892 h 6002216"/>
              <a:gd name="connsiteX5" fmla="*/ 1641231 w 2168769"/>
              <a:gd name="connsiteY5" fmla="*/ 58615 h 6002216"/>
              <a:gd name="connsiteX6" fmla="*/ 1570892 w 2168769"/>
              <a:gd name="connsiteY6" fmla="*/ 82061 h 6002216"/>
              <a:gd name="connsiteX7" fmla="*/ 1535723 w 2168769"/>
              <a:gd name="connsiteY7" fmla="*/ 93784 h 6002216"/>
              <a:gd name="connsiteX8" fmla="*/ 1441938 w 2168769"/>
              <a:gd name="connsiteY8" fmla="*/ 105507 h 6002216"/>
              <a:gd name="connsiteX9" fmla="*/ 1371600 w 2168769"/>
              <a:gd name="connsiteY9" fmla="*/ 128953 h 6002216"/>
              <a:gd name="connsiteX10" fmla="*/ 1336431 w 2168769"/>
              <a:gd name="connsiteY10" fmla="*/ 140677 h 6002216"/>
              <a:gd name="connsiteX11" fmla="*/ 1219200 w 2168769"/>
              <a:gd name="connsiteY11" fmla="*/ 164123 h 6002216"/>
              <a:gd name="connsiteX12" fmla="*/ 1043354 w 2168769"/>
              <a:gd name="connsiteY12" fmla="*/ 222738 h 6002216"/>
              <a:gd name="connsiteX13" fmla="*/ 973015 w 2168769"/>
              <a:gd name="connsiteY13" fmla="*/ 246184 h 6002216"/>
              <a:gd name="connsiteX14" fmla="*/ 902677 w 2168769"/>
              <a:gd name="connsiteY14" fmla="*/ 281353 h 6002216"/>
              <a:gd name="connsiteX15" fmla="*/ 844061 w 2168769"/>
              <a:gd name="connsiteY15" fmla="*/ 316523 h 6002216"/>
              <a:gd name="connsiteX16" fmla="*/ 773723 w 2168769"/>
              <a:gd name="connsiteY16" fmla="*/ 363415 h 6002216"/>
              <a:gd name="connsiteX17" fmla="*/ 715108 w 2168769"/>
              <a:gd name="connsiteY17" fmla="*/ 422030 h 6002216"/>
              <a:gd name="connsiteX18" fmla="*/ 691661 w 2168769"/>
              <a:gd name="connsiteY18" fmla="*/ 457200 h 6002216"/>
              <a:gd name="connsiteX19" fmla="*/ 656492 w 2168769"/>
              <a:gd name="connsiteY19" fmla="*/ 527538 h 6002216"/>
              <a:gd name="connsiteX20" fmla="*/ 621323 w 2168769"/>
              <a:gd name="connsiteY20" fmla="*/ 550984 h 6002216"/>
              <a:gd name="connsiteX21" fmla="*/ 586154 w 2168769"/>
              <a:gd name="connsiteY21" fmla="*/ 609600 h 6002216"/>
              <a:gd name="connsiteX22" fmla="*/ 574431 w 2168769"/>
              <a:gd name="connsiteY22" fmla="*/ 644769 h 6002216"/>
              <a:gd name="connsiteX23" fmla="*/ 539261 w 2168769"/>
              <a:gd name="connsiteY23" fmla="*/ 656492 h 6002216"/>
              <a:gd name="connsiteX24" fmla="*/ 492369 w 2168769"/>
              <a:gd name="connsiteY24" fmla="*/ 750277 h 6002216"/>
              <a:gd name="connsiteX25" fmla="*/ 480646 w 2168769"/>
              <a:gd name="connsiteY25" fmla="*/ 785446 h 6002216"/>
              <a:gd name="connsiteX26" fmla="*/ 445477 w 2168769"/>
              <a:gd name="connsiteY26" fmla="*/ 808892 h 6002216"/>
              <a:gd name="connsiteX27" fmla="*/ 422031 w 2168769"/>
              <a:gd name="connsiteY27" fmla="*/ 879230 h 6002216"/>
              <a:gd name="connsiteX28" fmla="*/ 375138 w 2168769"/>
              <a:gd name="connsiteY28" fmla="*/ 937846 h 6002216"/>
              <a:gd name="connsiteX29" fmla="*/ 351692 w 2168769"/>
              <a:gd name="connsiteY29" fmla="*/ 1019907 h 6002216"/>
              <a:gd name="connsiteX30" fmla="*/ 316523 w 2168769"/>
              <a:gd name="connsiteY30" fmla="*/ 1113692 h 6002216"/>
              <a:gd name="connsiteX31" fmla="*/ 304800 w 2168769"/>
              <a:gd name="connsiteY31" fmla="*/ 1184030 h 6002216"/>
              <a:gd name="connsiteX32" fmla="*/ 293077 w 2168769"/>
              <a:gd name="connsiteY32" fmla="*/ 1230923 h 6002216"/>
              <a:gd name="connsiteX33" fmla="*/ 281354 w 2168769"/>
              <a:gd name="connsiteY33" fmla="*/ 1289538 h 6002216"/>
              <a:gd name="connsiteX34" fmla="*/ 257908 w 2168769"/>
              <a:gd name="connsiteY34" fmla="*/ 1359877 h 6002216"/>
              <a:gd name="connsiteX35" fmla="*/ 234461 w 2168769"/>
              <a:gd name="connsiteY35" fmla="*/ 1395046 h 6002216"/>
              <a:gd name="connsiteX36" fmla="*/ 199292 w 2168769"/>
              <a:gd name="connsiteY36" fmla="*/ 1465384 h 6002216"/>
              <a:gd name="connsiteX37" fmla="*/ 175846 w 2168769"/>
              <a:gd name="connsiteY37" fmla="*/ 1547446 h 6002216"/>
              <a:gd name="connsiteX38" fmla="*/ 152400 w 2168769"/>
              <a:gd name="connsiteY38" fmla="*/ 1617784 h 6002216"/>
              <a:gd name="connsiteX39" fmla="*/ 140677 w 2168769"/>
              <a:gd name="connsiteY39" fmla="*/ 1652953 h 6002216"/>
              <a:gd name="connsiteX40" fmla="*/ 128954 w 2168769"/>
              <a:gd name="connsiteY40" fmla="*/ 1723292 h 6002216"/>
              <a:gd name="connsiteX41" fmla="*/ 105508 w 2168769"/>
              <a:gd name="connsiteY41" fmla="*/ 1793630 h 6002216"/>
              <a:gd name="connsiteX42" fmla="*/ 93784 w 2168769"/>
              <a:gd name="connsiteY42" fmla="*/ 1875692 h 6002216"/>
              <a:gd name="connsiteX43" fmla="*/ 70338 w 2168769"/>
              <a:gd name="connsiteY43" fmla="*/ 2121877 h 6002216"/>
              <a:gd name="connsiteX44" fmla="*/ 46892 w 2168769"/>
              <a:gd name="connsiteY44" fmla="*/ 2192215 h 6002216"/>
              <a:gd name="connsiteX45" fmla="*/ 35169 w 2168769"/>
              <a:gd name="connsiteY45" fmla="*/ 2227384 h 6002216"/>
              <a:gd name="connsiteX46" fmla="*/ 23446 w 2168769"/>
              <a:gd name="connsiteY46" fmla="*/ 2414953 h 6002216"/>
              <a:gd name="connsiteX47" fmla="*/ 11723 w 2168769"/>
              <a:gd name="connsiteY47" fmla="*/ 2450123 h 6002216"/>
              <a:gd name="connsiteX48" fmla="*/ 0 w 2168769"/>
              <a:gd name="connsiteY48" fmla="*/ 2825261 h 6002216"/>
              <a:gd name="connsiteX49" fmla="*/ 11723 w 2168769"/>
              <a:gd name="connsiteY49" fmla="*/ 3059723 h 6002216"/>
              <a:gd name="connsiteX50" fmla="*/ 35169 w 2168769"/>
              <a:gd name="connsiteY50" fmla="*/ 3200400 h 6002216"/>
              <a:gd name="connsiteX51" fmla="*/ 23446 w 2168769"/>
              <a:gd name="connsiteY51" fmla="*/ 3317630 h 6002216"/>
              <a:gd name="connsiteX52" fmla="*/ 35169 w 2168769"/>
              <a:gd name="connsiteY52" fmla="*/ 3446584 h 6002216"/>
              <a:gd name="connsiteX53" fmla="*/ 35169 w 2168769"/>
              <a:gd name="connsiteY53" fmla="*/ 3446584 h 6002216"/>
              <a:gd name="connsiteX54" fmla="*/ 35169 w 2168769"/>
              <a:gd name="connsiteY54" fmla="*/ 3446584 h 6002216"/>
              <a:gd name="connsiteX55" fmla="*/ 46892 w 2168769"/>
              <a:gd name="connsiteY55" fmla="*/ 3552092 h 6002216"/>
              <a:gd name="connsiteX56" fmla="*/ 58615 w 2168769"/>
              <a:gd name="connsiteY56" fmla="*/ 3622430 h 6002216"/>
              <a:gd name="connsiteX57" fmla="*/ 70338 w 2168769"/>
              <a:gd name="connsiteY57" fmla="*/ 3903784 h 6002216"/>
              <a:gd name="connsiteX58" fmla="*/ 82061 w 2168769"/>
              <a:gd name="connsiteY58" fmla="*/ 3997569 h 6002216"/>
              <a:gd name="connsiteX59" fmla="*/ 93784 w 2168769"/>
              <a:gd name="connsiteY59" fmla="*/ 4149969 h 6002216"/>
              <a:gd name="connsiteX60" fmla="*/ 105508 w 2168769"/>
              <a:gd name="connsiteY60" fmla="*/ 4220307 h 6002216"/>
              <a:gd name="connsiteX61" fmla="*/ 128954 w 2168769"/>
              <a:gd name="connsiteY61" fmla="*/ 4372707 h 6002216"/>
              <a:gd name="connsiteX62" fmla="*/ 140677 w 2168769"/>
              <a:gd name="connsiteY62" fmla="*/ 4407877 h 6002216"/>
              <a:gd name="connsiteX63" fmla="*/ 152400 w 2168769"/>
              <a:gd name="connsiteY63" fmla="*/ 4478215 h 6002216"/>
              <a:gd name="connsiteX64" fmla="*/ 187569 w 2168769"/>
              <a:gd name="connsiteY64" fmla="*/ 4595446 h 6002216"/>
              <a:gd name="connsiteX65" fmla="*/ 199292 w 2168769"/>
              <a:gd name="connsiteY65" fmla="*/ 4689230 h 6002216"/>
              <a:gd name="connsiteX66" fmla="*/ 222738 w 2168769"/>
              <a:gd name="connsiteY66" fmla="*/ 4759569 h 6002216"/>
              <a:gd name="connsiteX67" fmla="*/ 246184 w 2168769"/>
              <a:gd name="connsiteY67" fmla="*/ 4829907 h 6002216"/>
              <a:gd name="connsiteX68" fmla="*/ 269631 w 2168769"/>
              <a:gd name="connsiteY68" fmla="*/ 4900246 h 6002216"/>
              <a:gd name="connsiteX69" fmla="*/ 281354 w 2168769"/>
              <a:gd name="connsiteY69" fmla="*/ 4935415 h 6002216"/>
              <a:gd name="connsiteX70" fmla="*/ 304800 w 2168769"/>
              <a:gd name="connsiteY70" fmla="*/ 4970584 h 6002216"/>
              <a:gd name="connsiteX71" fmla="*/ 328246 w 2168769"/>
              <a:gd name="connsiteY71" fmla="*/ 5040923 h 6002216"/>
              <a:gd name="connsiteX72" fmla="*/ 339969 w 2168769"/>
              <a:gd name="connsiteY72" fmla="*/ 5076092 h 6002216"/>
              <a:gd name="connsiteX73" fmla="*/ 351692 w 2168769"/>
              <a:gd name="connsiteY73" fmla="*/ 5111261 h 6002216"/>
              <a:gd name="connsiteX74" fmla="*/ 375138 w 2168769"/>
              <a:gd name="connsiteY74" fmla="*/ 5146430 h 6002216"/>
              <a:gd name="connsiteX75" fmla="*/ 433754 w 2168769"/>
              <a:gd name="connsiteY75" fmla="*/ 5263661 h 6002216"/>
              <a:gd name="connsiteX76" fmla="*/ 468923 w 2168769"/>
              <a:gd name="connsiteY76" fmla="*/ 5322277 h 6002216"/>
              <a:gd name="connsiteX77" fmla="*/ 550984 w 2168769"/>
              <a:gd name="connsiteY77" fmla="*/ 5404338 h 6002216"/>
              <a:gd name="connsiteX78" fmla="*/ 562708 w 2168769"/>
              <a:gd name="connsiteY78" fmla="*/ 5439507 h 6002216"/>
              <a:gd name="connsiteX79" fmla="*/ 597877 w 2168769"/>
              <a:gd name="connsiteY79" fmla="*/ 5462953 h 6002216"/>
              <a:gd name="connsiteX80" fmla="*/ 656492 w 2168769"/>
              <a:gd name="connsiteY80" fmla="*/ 5509846 h 6002216"/>
              <a:gd name="connsiteX81" fmla="*/ 703384 w 2168769"/>
              <a:gd name="connsiteY81" fmla="*/ 5580184 h 6002216"/>
              <a:gd name="connsiteX82" fmla="*/ 797169 w 2168769"/>
              <a:gd name="connsiteY82" fmla="*/ 5650523 h 6002216"/>
              <a:gd name="connsiteX83" fmla="*/ 867508 w 2168769"/>
              <a:gd name="connsiteY83" fmla="*/ 5697415 h 6002216"/>
              <a:gd name="connsiteX84" fmla="*/ 914400 w 2168769"/>
              <a:gd name="connsiteY84" fmla="*/ 5720861 h 6002216"/>
              <a:gd name="connsiteX85" fmla="*/ 973015 w 2168769"/>
              <a:gd name="connsiteY85" fmla="*/ 5744307 h 6002216"/>
              <a:gd name="connsiteX86" fmla="*/ 1008184 w 2168769"/>
              <a:gd name="connsiteY86" fmla="*/ 5767753 h 6002216"/>
              <a:gd name="connsiteX87" fmla="*/ 1055077 w 2168769"/>
              <a:gd name="connsiteY87" fmla="*/ 5779477 h 6002216"/>
              <a:gd name="connsiteX88" fmla="*/ 1090246 w 2168769"/>
              <a:gd name="connsiteY88" fmla="*/ 5791200 h 6002216"/>
              <a:gd name="connsiteX89" fmla="*/ 1172308 w 2168769"/>
              <a:gd name="connsiteY89" fmla="*/ 5849815 h 6002216"/>
              <a:gd name="connsiteX90" fmla="*/ 1230923 w 2168769"/>
              <a:gd name="connsiteY90" fmla="*/ 5861538 h 6002216"/>
              <a:gd name="connsiteX91" fmla="*/ 1266092 w 2168769"/>
              <a:gd name="connsiteY91" fmla="*/ 5884984 h 6002216"/>
              <a:gd name="connsiteX92" fmla="*/ 1336431 w 2168769"/>
              <a:gd name="connsiteY92" fmla="*/ 5908430 h 6002216"/>
              <a:gd name="connsiteX93" fmla="*/ 1406769 w 2168769"/>
              <a:gd name="connsiteY93" fmla="*/ 5931877 h 6002216"/>
              <a:gd name="connsiteX94" fmla="*/ 1477108 w 2168769"/>
              <a:gd name="connsiteY94" fmla="*/ 5955323 h 6002216"/>
              <a:gd name="connsiteX95" fmla="*/ 1664677 w 2168769"/>
              <a:gd name="connsiteY95" fmla="*/ 5978769 h 6002216"/>
              <a:gd name="connsiteX96" fmla="*/ 1699846 w 2168769"/>
              <a:gd name="connsiteY96" fmla="*/ 5990492 h 6002216"/>
              <a:gd name="connsiteX97" fmla="*/ 2168769 w 2168769"/>
              <a:gd name="connsiteY97" fmla="*/ 6002215 h 6002216"/>
              <a:gd name="connsiteX98" fmla="*/ 2133600 w 2168769"/>
              <a:gd name="connsiteY98" fmla="*/ 0 h 600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168769" h="6002216">
                <a:moveTo>
                  <a:pt x="2133600" y="0"/>
                </a:moveTo>
                <a:lnTo>
                  <a:pt x="2133600" y="0"/>
                </a:lnTo>
                <a:lnTo>
                  <a:pt x="1875692" y="23446"/>
                </a:lnTo>
                <a:lnTo>
                  <a:pt x="1758461" y="35169"/>
                </a:lnTo>
                <a:cubicBezTo>
                  <a:pt x="1742830" y="39077"/>
                  <a:pt x="1727368" y="43732"/>
                  <a:pt x="1711569" y="46892"/>
                </a:cubicBezTo>
                <a:cubicBezTo>
                  <a:pt x="1688261" y="51554"/>
                  <a:pt x="1664291" y="52850"/>
                  <a:pt x="1641231" y="58615"/>
                </a:cubicBezTo>
                <a:cubicBezTo>
                  <a:pt x="1617254" y="64609"/>
                  <a:pt x="1594338" y="74246"/>
                  <a:pt x="1570892" y="82061"/>
                </a:cubicBezTo>
                <a:cubicBezTo>
                  <a:pt x="1559169" y="85969"/>
                  <a:pt x="1547985" y="92251"/>
                  <a:pt x="1535723" y="93784"/>
                </a:cubicBezTo>
                <a:lnTo>
                  <a:pt x="1441938" y="105507"/>
                </a:lnTo>
                <a:lnTo>
                  <a:pt x="1371600" y="128953"/>
                </a:lnTo>
                <a:cubicBezTo>
                  <a:pt x="1359877" y="132861"/>
                  <a:pt x="1348548" y="138254"/>
                  <a:pt x="1336431" y="140677"/>
                </a:cubicBezTo>
                <a:cubicBezTo>
                  <a:pt x="1297354" y="148492"/>
                  <a:pt x="1257006" y="151521"/>
                  <a:pt x="1219200" y="164123"/>
                </a:cubicBezTo>
                <a:lnTo>
                  <a:pt x="1043354" y="222738"/>
                </a:lnTo>
                <a:cubicBezTo>
                  <a:pt x="1043353" y="222738"/>
                  <a:pt x="973016" y="246183"/>
                  <a:pt x="973015" y="246184"/>
                </a:cubicBezTo>
                <a:cubicBezTo>
                  <a:pt x="927564" y="276485"/>
                  <a:pt x="951212" y="265175"/>
                  <a:pt x="902677" y="281353"/>
                </a:cubicBezTo>
                <a:cubicBezTo>
                  <a:pt x="850077" y="333955"/>
                  <a:pt x="912542" y="278478"/>
                  <a:pt x="844061" y="316523"/>
                </a:cubicBezTo>
                <a:cubicBezTo>
                  <a:pt x="819428" y="330208"/>
                  <a:pt x="773723" y="363415"/>
                  <a:pt x="773723" y="363415"/>
                </a:cubicBezTo>
                <a:cubicBezTo>
                  <a:pt x="711200" y="457199"/>
                  <a:pt x="793261" y="343877"/>
                  <a:pt x="715108" y="422030"/>
                </a:cubicBezTo>
                <a:cubicBezTo>
                  <a:pt x="705145" y="431993"/>
                  <a:pt x="699477" y="445477"/>
                  <a:pt x="691661" y="457200"/>
                </a:cubicBezTo>
                <a:cubicBezTo>
                  <a:pt x="682126" y="485804"/>
                  <a:pt x="679217" y="504813"/>
                  <a:pt x="656492" y="527538"/>
                </a:cubicBezTo>
                <a:cubicBezTo>
                  <a:pt x="646529" y="537501"/>
                  <a:pt x="633046" y="543169"/>
                  <a:pt x="621323" y="550984"/>
                </a:cubicBezTo>
                <a:cubicBezTo>
                  <a:pt x="588114" y="650611"/>
                  <a:pt x="634429" y="529140"/>
                  <a:pt x="586154" y="609600"/>
                </a:cubicBezTo>
                <a:cubicBezTo>
                  <a:pt x="579796" y="620196"/>
                  <a:pt x="583169" y="636031"/>
                  <a:pt x="574431" y="644769"/>
                </a:cubicBezTo>
                <a:cubicBezTo>
                  <a:pt x="565693" y="653507"/>
                  <a:pt x="550984" y="652584"/>
                  <a:pt x="539261" y="656492"/>
                </a:cubicBezTo>
                <a:cubicBezTo>
                  <a:pt x="512320" y="737316"/>
                  <a:pt x="533290" y="709354"/>
                  <a:pt x="492369" y="750277"/>
                </a:cubicBezTo>
                <a:cubicBezTo>
                  <a:pt x="488461" y="762000"/>
                  <a:pt x="488365" y="775797"/>
                  <a:pt x="480646" y="785446"/>
                </a:cubicBezTo>
                <a:cubicBezTo>
                  <a:pt x="471844" y="796448"/>
                  <a:pt x="452944" y="796944"/>
                  <a:pt x="445477" y="808892"/>
                </a:cubicBezTo>
                <a:cubicBezTo>
                  <a:pt x="432378" y="829850"/>
                  <a:pt x="439507" y="861754"/>
                  <a:pt x="422031" y="879230"/>
                </a:cubicBezTo>
                <a:cubicBezTo>
                  <a:pt x="388621" y="912640"/>
                  <a:pt x="404715" y="893480"/>
                  <a:pt x="375138" y="937846"/>
                </a:cubicBezTo>
                <a:cubicBezTo>
                  <a:pt x="369189" y="961642"/>
                  <a:pt x="361783" y="996361"/>
                  <a:pt x="351692" y="1019907"/>
                </a:cubicBezTo>
                <a:cubicBezTo>
                  <a:pt x="323702" y="1085218"/>
                  <a:pt x="330031" y="1046151"/>
                  <a:pt x="316523" y="1113692"/>
                </a:cubicBezTo>
                <a:cubicBezTo>
                  <a:pt x="311861" y="1137000"/>
                  <a:pt x="309462" y="1160722"/>
                  <a:pt x="304800" y="1184030"/>
                </a:cubicBezTo>
                <a:cubicBezTo>
                  <a:pt x="301640" y="1199829"/>
                  <a:pt x="296572" y="1215195"/>
                  <a:pt x="293077" y="1230923"/>
                </a:cubicBezTo>
                <a:cubicBezTo>
                  <a:pt x="288755" y="1250374"/>
                  <a:pt x="286597" y="1270315"/>
                  <a:pt x="281354" y="1289538"/>
                </a:cubicBezTo>
                <a:cubicBezTo>
                  <a:pt x="274851" y="1313382"/>
                  <a:pt x="271618" y="1339314"/>
                  <a:pt x="257908" y="1359877"/>
                </a:cubicBezTo>
                <a:lnTo>
                  <a:pt x="234461" y="1395046"/>
                </a:lnTo>
                <a:cubicBezTo>
                  <a:pt x="204995" y="1483444"/>
                  <a:pt x="244743" y="1374482"/>
                  <a:pt x="199292" y="1465384"/>
                </a:cubicBezTo>
                <a:cubicBezTo>
                  <a:pt x="189442" y="1485084"/>
                  <a:pt x="181480" y="1528665"/>
                  <a:pt x="175846" y="1547446"/>
                </a:cubicBezTo>
                <a:cubicBezTo>
                  <a:pt x="168744" y="1571118"/>
                  <a:pt x="160215" y="1594338"/>
                  <a:pt x="152400" y="1617784"/>
                </a:cubicBezTo>
                <a:lnTo>
                  <a:pt x="140677" y="1652953"/>
                </a:lnTo>
                <a:cubicBezTo>
                  <a:pt x="136769" y="1676399"/>
                  <a:pt x="134719" y="1700232"/>
                  <a:pt x="128954" y="1723292"/>
                </a:cubicBezTo>
                <a:cubicBezTo>
                  <a:pt x="122960" y="1747268"/>
                  <a:pt x="105508" y="1793630"/>
                  <a:pt x="105508" y="1793630"/>
                </a:cubicBezTo>
                <a:cubicBezTo>
                  <a:pt x="101600" y="1820984"/>
                  <a:pt x="96404" y="1848185"/>
                  <a:pt x="93784" y="1875692"/>
                </a:cubicBezTo>
                <a:cubicBezTo>
                  <a:pt x="89041" y="1925487"/>
                  <a:pt x="85309" y="2057003"/>
                  <a:pt x="70338" y="2121877"/>
                </a:cubicBezTo>
                <a:cubicBezTo>
                  <a:pt x="64781" y="2145958"/>
                  <a:pt x="54707" y="2168769"/>
                  <a:pt x="46892" y="2192215"/>
                </a:cubicBezTo>
                <a:lnTo>
                  <a:pt x="35169" y="2227384"/>
                </a:lnTo>
                <a:cubicBezTo>
                  <a:pt x="31261" y="2289907"/>
                  <a:pt x="30004" y="2352652"/>
                  <a:pt x="23446" y="2414953"/>
                </a:cubicBezTo>
                <a:cubicBezTo>
                  <a:pt x="22152" y="2427243"/>
                  <a:pt x="12428" y="2437786"/>
                  <a:pt x="11723" y="2450123"/>
                </a:cubicBezTo>
                <a:cubicBezTo>
                  <a:pt x="4586" y="2575026"/>
                  <a:pt x="3908" y="2700215"/>
                  <a:pt x="0" y="2825261"/>
                </a:cubicBezTo>
                <a:cubicBezTo>
                  <a:pt x="3908" y="2903415"/>
                  <a:pt x="4419" y="2981813"/>
                  <a:pt x="11723" y="3059723"/>
                </a:cubicBezTo>
                <a:cubicBezTo>
                  <a:pt x="16160" y="3107055"/>
                  <a:pt x="35169" y="3200400"/>
                  <a:pt x="35169" y="3200400"/>
                </a:cubicBezTo>
                <a:cubicBezTo>
                  <a:pt x="31261" y="3239477"/>
                  <a:pt x="23446" y="3278358"/>
                  <a:pt x="23446" y="3317630"/>
                </a:cubicBezTo>
                <a:cubicBezTo>
                  <a:pt x="23446" y="3360792"/>
                  <a:pt x="35169" y="3446584"/>
                  <a:pt x="35169" y="3446584"/>
                </a:cubicBezTo>
                <a:lnTo>
                  <a:pt x="35169" y="3446584"/>
                </a:lnTo>
                <a:lnTo>
                  <a:pt x="35169" y="3446584"/>
                </a:lnTo>
                <a:cubicBezTo>
                  <a:pt x="39077" y="3481753"/>
                  <a:pt x="42215" y="3517017"/>
                  <a:pt x="46892" y="3552092"/>
                </a:cubicBezTo>
                <a:cubicBezTo>
                  <a:pt x="50033" y="3575653"/>
                  <a:pt x="57034" y="3598713"/>
                  <a:pt x="58615" y="3622430"/>
                </a:cubicBezTo>
                <a:cubicBezTo>
                  <a:pt x="64859" y="3716088"/>
                  <a:pt x="64483" y="3810101"/>
                  <a:pt x="70338" y="3903784"/>
                </a:cubicBezTo>
                <a:cubicBezTo>
                  <a:pt x="72303" y="3935228"/>
                  <a:pt x="79074" y="3966206"/>
                  <a:pt x="82061" y="3997569"/>
                </a:cubicBezTo>
                <a:cubicBezTo>
                  <a:pt x="86891" y="4048290"/>
                  <a:pt x="88450" y="4099299"/>
                  <a:pt x="93784" y="4149969"/>
                </a:cubicBezTo>
                <a:cubicBezTo>
                  <a:pt x="96272" y="4173608"/>
                  <a:pt x="101894" y="4196814"/>
                  <a:pt x="105508" y="4220307"/>
                </a:cubicBezTo>
                <a:cubicBezTo>
                  <a:pt x="110183" y="4250697"/>
                  <a:pt x="121642" y="4339805"/>
                  <a:pt x="128954" y="4372707"/>
                </a:cubicBezTo>
                <a:cubicBezTo>
                  <a:pt x="131635" y="4384770"/>
                  <a:pt x="137996" y="4395814"/>
                  <a:pt x="140677" y="4407877"/>
                </a:cubicBezTo>
                <a:cubicBezTo>
                  <a:pt x="145833" y="4431080"/>
                  <a:pt x="146635" y="4455155"/>
                  <a:pt x="152400" y="4478215"/>
                </a:cubicBezTo>
                <a:cubicBezTo>
                  <a:pt x="168036" y="4540761"/>
                  <a:pt x="178265" y="4539622"/>
                  <a:pt x="187569" y="4595446"/>
                </a:cubicBezTo>
                <a:cubicBezTo>
                  <a:pt x="192748" y="4626522"/>
                  <a:pt x="192691" y="4658425"/>
                  <a:pt x="199292" y="4689230"/>
                </a:cubicBezTo>
                <a:cubicBezTo>
                  <a:pt x="204470" y="4713396"/>
                  <a:pt x="214923" y="4736123"/>
                  <a:pt x="222738" y="4759569"/>
                </a:cubicBezTo>
                <a:lnTo>
                  <a:pt x="246184" y="4829907"/>
                </a:lnTo>
                <a:lnTo>
                  <a:pt x="269631" y="4900246"/>
                </a:lnTo>
                <a:cubicBezTo>
                  <a:pt x="273539" y="4911969"/>
                  <a:pt x="274499" y="4925133"/>
                  <a:pt x="281354" y="4935415"/>
                </a:cubicBezTo>
                <a:cubicBezTo>
                  <a:pt x="289169" y="4947138"/>
                  <a:pt x="299078" y="4957709"/>
                  <a:pt x="304800" y="4970584"/>
                </a:cubicBezTo>
                <a:cubicBezTo>
                  <a:pt x="314837" y="4993168"/>
                  <a:pt x="320431" y="5017477"/>
                  <a:pt x="328246" y="5040923"/>
                </a:cubicBezTo>
                <a:lnTo>
                  <a:pt x="339969" y="5076092"/>
                </a:lnTo>
                <a:cubicBezTo>
                  <a:pt x="343877" y="5087815"/>
                  <a:pt x="344837" y="5100979"/>
                  <a:pt x="351692" y="5111261"/>
                </a:cubicBezTo>
                <a:lnTo>
                  <a:pt x="375138" y="5146430"/>
                </a:lnTo>
                <a:cubicBezTo>
                  <a:pt x="404763" y="5235305"/>
                  <a:pt x="383755" y="5196998"/>
                  <a:pt x="433754" y="5263661"/>
                </a:cubicBezTo>
                <a:cubicBezTo>
                  <a:pt x="456168" y="5330903"/>
                  <a:pt x="430303" y="5270783"/>
                  <a:pt x="468923" y="5322277"/>
                </a:cubicBezTo>
                <a:cubicBezTo>
                  <a:pt x="531626" y="5405882"/>
                  <a:pt x="485155" y="5382395"/>
                  <a:pt x="550984" y="5404338"/>
                </a:cubicBezTo>
                <a:cubicBezTo>
                  <a:pt x="554892" y="5416061"/>
                  <a:pt x="554988" y="5429858"/>
                  <a:pt x="562708" y="5439507"/>
                </a:cubicBezTo>
                <a:cubicBezTo>
                  <a:pt x="571510" y="5450509"/>
                  <a:pt x="586875" y="5454151"/>
                  <a:pt x="597877" y="5462953"/>
                </a:cubicBezTo>
                <a:cubicBezTo>
                  <a:pt x="681398" y="5529771"/>
                  <a:pt x="548247" y="5437682"/>
                  <a:pt x="656492" y="5509846"/>
                </a:cubicBezTo>
                <a:cubicBezTo>
                  <a:pt x="672123" y="5533292"/>
                  <a:pt x="683458" y="5560259"/>
                  <a:pt x="703384" y="5580184"/>
                </a:cubicBezTo>
                <a:cubicBezTo>
                  <a:pt x="746756" y="5623555"/>
                  <a:pt x="717636" y="5597500"/>
                  <a:pt x="797169" y="5650523"/>
                </a:cubicBezTo>
                <a:cubicBezTo>
                  <a:pt x="797174" y="5650527"/>
                  <a:pt x="867503" y="5697412"/>
                  <a:pt x="867508" y="5697415"/>
                </a:cubicBezTo>
                <a:cubicBezTo>
                  <a:pt x="883139" y="5705230"/>
                  <a:pt x="898431" y="5713763"/>
                  <a:pt x="914400" y="5720861"/>
                </a:cubicBezTo>
                <a:cubicBezTo>
                  <a:pt x="933630" y="5729408"/>
                  <a:pt x="954193" y="5734896"/>
                  <a:pt x="973015" y="5744307"/>
                </a:cubicBezTo>
                <a:cubicBezTo>
                  <a:pt x="985617" y="5750608"/>
                  <a:pt x="995234" y="5762203"/>
                  <a:pt x="1008184" y="5767753"/>
                </a:cubicBezTo>
                <a:cubicBezTo>
                  <a:pt x="1022993" y="5774100"/>
                  <a:pt x="1039585" y="5775051"/>
                  <a:pt x="1055077" y="5779477"/>
                </a:cubicBezTo>
                <a:cubicBezTo>
                  <a:pt x="1066959" y="5782872"/>
                  <a:pt x="1078523" y="5787292"/>
                  <a:pt x="1090246" y="5791200"/>
                </a:cubicBezTo>
                <a:cubicBezTo>
                  <a:pt x="1092946" y="5793225"/>
                  <a:pt x="1160877" y="5845529"/>
                  <a:pt x="1172308" y="5849815"/>
                </a:cubicBezTo>
                <a:cubicBezTo>
                  <a:pt x="1190965" y="5856811"/>
                  <a:pt x="1211385" y="5857630"/>
                  <a:pt x="1230923" y="5861538"/>
                </a:cubicBezTo>
                <a:cubicBezTo>
                  <a:pt x="1242646" y="5869353"/>
                  <a:pt x="1253217" y="5879262"/>
                  <a:pt x="1266092" y="5884984"/>
                </a:cubicBezTo>
                <a:cubicBezTo>
                  <a:pt x="1288676" y="5895021"/>
                  <a:pt x="1312985" y="5900615"/>
                  <a:pt x="1336431" y="5908430"/>
                </a:cubicBezTo>
                <a:lnTo>
                  <a:pt x="1406769" y="5931877"/>
                </a:lnTo>
                <a:lnTo>
                  <a:pt x="1477108" y="5955323"/>
                </a:lnTo>
                <a:lnTo>
                  <a:pt x="1664677" y="5978769"/>
                </a:lnTo>
                <a:cubicBezTo>
                  <a:pt x="1676400" y="5982677"/>
                  <a:pt x="1687505" y="5989859"/>
                  <a:pt x="1699846" y="5990492"/>
                </a:cubicBezTo>
                <a:cubicBezTo>
                  <a:pt x="1936909" y="6002649"/>
                  <a:pt x="2003425" y="6002215"/>
                  <a:pt x="2168769" y="6002215"/>
                </a:cubicBezTo>
                <a:lnTo>
                  <a:pt x="2133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889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1158516" y="5214528"/>
            <a:ext cx="647700" cy="2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881472" y="5214528"/>
            <a:ext cx="647700" cy="2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2911116" y="5252628"/>
            <a:ext cx="647700" cy="2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2634072" y="5232138"/>
            <a:ext cx="647700" cy="2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3302673" y="4999020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1550073" y="5031735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5400000">
            <a:off x="454665" y="5069835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5400000">
            <a:off x="2505244" y="4737705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5400000">
            <a:off x="2054866" y="4661505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5400000">
            <a:off x="732448" y="5344220"/>
            <a:ext cx="1222791" cy="1570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2485048" y="5343600"/>
            <a:ext cx="1222791" cy="1570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5400000">
            <a:off x="7463569" y="3507735"/>
            <a:ext cx="141629" cy="1365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66800" y="4217313"/>
            <a:ext cx="2372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Adenosine Binding</a:t>
            </a:r>
            <a:endParaRPr lang="en-US" sz="2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793206" y="3352800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Adenosine</a:t>
            </a:r>
            <a:endParaRPr lang="en-US" sz="2000" dirty="0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576866" y="5941384"/>
            <a:ext cx="1394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+mn-lt"/>
              </a:rPr>
              <a:t>Asleep!!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257800" y="5852160"/>
            <a:ext cx="3235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+mn-lt"/>
              </a:rPr>
              <a:t>What happens then?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5295855" y="5852160"/>
            <a:ext cx="315894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+mn-lt"/>
              </a:rPr>
              <a:t>We don’t fall asleep.</a:t>
            </a:r>
          </a:p>
        </p:txBody>
      </p:sp>
    </p:spTree>
    <p:extLst>
      <p:ext uri="{BB962C8B-B14F-4D97-AF65-F5344CB8AC3E}">
        <p14:creationId xmlns:p14="http://schemas.microsoft.com/office/powerpoint/2010/main" val="17372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7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91799" y="2815565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000" b="1" dirty="0" smtClean="0">
                <a:latin typeface="+mn-lt"/>
              </a:rPr>
              <a:t>Adenosine</a:t>
            </a:r>
          </a:p>
        </p:txBody>
      </p:sp>
      <p:grpSp>
        <p:nvGrpSpPr>
          <p:cNvPr id="44" name="Group 16"/>
          <p:cNvGrpSpPr>
            <a:grpSpLocks/>
          </p:cNvGrpSpPr>
          <p:nvPr/>
        </p:nvGrpSpPr>
        <p:grpSpPr bwMode="auto">
          <a:xfrm rot="2113524">
            <a:off x="5337467" y="3425488"/>
            <a:ext cx="644048" cy="344608"/>
            <a:chOff x="1872" y="1872"/>
            <a:chExt cx="1632" cy="192"/>
          </a:xfrm>
        </p:grpSpPr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Line 13"/>
          <p:cNvSpPr>
            <a:spLocks noChangeShapeType="1"/>
          </p:cNvSpPr>
          <p:nvPr/>
        </p:nvSpPr>
        <p:spPr bwMode="auto">
          <a:xfrm rot="19091107" flipH="1">
            <a:off x="2591545" y="3719955"/>
            <a:ext cx="1122458" cy="25470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889940" y="3733799"/>
            <a:ext cx="1071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8044" y="4994681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219200" y="4114800"/>
            <a:ext cx="1828800" cy="18288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5962650" y="3670300"/>
            <a:ext cx="819150" cy="83502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6" name="Group 16"/>
          <p:cNvGrpSpPr>
            <a:grpSpLocks/>
          </p:cNvGrpSpPr>
          <p:nvPr/>
        </p:nvGrpSpPr>
        <p:grpSpPr bwMode="auto">
          <a:xfrm rot="-874703">
            <a:off x="2882900" y="4338638"/>
            <a:ext cx="2878138" cy="304800"/>
            <a:chOff x="1872" y="1872"/>
            <a:chExt cx="1632" cy="192"/>
          </a:xfrm>
        </p:grpSpPr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1380124" y="4693464"/>
            <a:ext cx="14798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latin typeface="+mn-lt"/>
              </a:rPr>
              <a:t>Asleep!!</a:t>
            </a:r>
          </a:p>
        </p:txBody>
      </p:sp>
      <p:grpSp>
        <p:nvGrpSpPr>
          <p:cNvPr id="32" name="Group 16"/>
          <p:cNvGrpSpPr>
            <a:grpSpLocks/>
          </p:cNvGrpSpPr>
          <p:nvPr/>
        </p:nvGrpSpPr>
        <p:grpSpPr bwMode="auto">
          <a:xfrm rot="5400000">
            <a:off x="4039071" y="2084627"/>
            <a:ext cx="743384" cy="512974"/>
            <a:chOff x="1872" y="1872"/>
            <a:chExt cx="1632" cy="192"/>
          </a:xfrm>
        </p:grpSpPr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420163" y="1415424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000" b="1" dirty="0" smtClean="0">
                <a:latin typeface="+mn-lt"/>
              </a:rPr>
              <a:t>Caffeine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Caffeine inhibits adenosine’s action</a:t>
            </a:r>
            <a:endParaRPr lang="en-US" dirty="0"/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3752125" y="5379325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rot="-920969" flipV="1">
            <a:off x="1894804" y="5313511"/>
            <a:ext cx="4706691" cy="1624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Caffeine inhibits adenosine’s action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491799" y="2815565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000" b="1" dirty="0" smtClean="0">
                <a:latin typeface="+mn-lt"/>
              </a:rPr>
              <a:t>Adenosine</a:t>
            </a: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 rot="5400000">
            <a:off x="4039071" y="2084627"/>
            <a:ext cx="743384" cy="512974"/>
            <a:chOff x="1872" y="1872"/>
            <a:chExt cx="1632" cy="192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420163" y="1415424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000" b="1" dirty="0" smtClean="0">
                <a:latin typeface="+mn-lt"/>
              </a:rPr>
              <a:t>Caffeine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335249" y="4383963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752125" y="5379325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6"/>
          <p:cNvGrpSpPr>
            <a:grpSpLocks/>
          </p:cNvGrpSpPr>
          <p:nvPr/>
        </p:nvGrpSpPr>
        <p:grpSpPr bwMode="auto">
          <a:xfrm>
            <a:off x="2805067" y="4617325"/>
            <a:ext cx="3289300" cy="304800"/>
            <a:chOff x="1872" y="1872"/>
            <a:chExt cx="1632" cy="192"/>
          </a:xfrm>
        </p:grpSpPr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6"/>
          <p:cNvGrpSpPr>
            <a:grpSpLocks/>
          </p:cNvGrpSpPr>
          <p:nvPr/>
        </p:nvGrpSpPr>
        <p:grpSpPr bwMode="auto">
          <a:xfrm rot="10800000">
            <a:off x="2703470" y="4922124"/>
            <a:ext cx="3289300" cy="304800"/>
            <a:chOff x="1872" y="1872"/>
            <a:chExt cx="1632" cy="192"/>
          </a:xfrm>
        </p:grpSpPr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1602530" y="4414125"/>
            <a:ext cx="914400" cy="9144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328763" y="4518900"/>
            <a:ext cx="1071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80325" y="4671300"/>
            <a:ext cx="75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rot="-920969">
            <a:off x="1735288" y="4672544"/>
            <a:ext cx="5216015" cy="14317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Caffeine inhibits adenosine’s action </a:t>
            </a:r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543550" y="4264300"/>
            <a:ext cx="1828800" cy="1828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86638" y="4731025"/>
            <a:ext cx="1071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 rot="1159535">
            <a:off x="2940050" y="4377013"/>
            <a:ext cx="2925763" cy="304800"/>
            <a:chOff x="1920" y="2064"/>
            <a:chExt cx="1632" cy="192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920" y="2160"/>
              <a:ext cx="16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920" y="2064"/>
              <a:ext cx="0" cy="1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1905000" y="3578500"/>
            <a:ext cx="914400" cy="9144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66800" y="3635650"/>
            <a:ext cx="75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18329" y="4860411"/>
            <a:ext cx="15069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latin typeface="+mn-lt"/>
              </a:rPr>
              <a:t>Awake!!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491799" y="2815565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000" b="1" dirty="0" smtClean="0">
                <a:latin typeface="+mn-lt"/>
              </a:rPr>
              <a:t>Adenosine</a:t>
            </a: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 rot="5400000">
            <a:off x="4039071" y="2084627"/>
            <a:ext cx="743384" cy="512974"/>
            <a:chOff x="1872" y="1872"/>
            <a:chExt cx="1632" cy="192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420163" y="1415424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000" b="1" dirty="0" smtClean="0">
                <a:latin typeface="+mn-lt"/>
              </a:rPr>
              <a:t>Caffeine</a:t>
            </a:r>
          </a:p>
        </p:txBody>
      </p:sp>
      <p:sp>
        <p:nvSpPr>
          <p:cNvPr id="19" name="Content Placeholder 20"/>
          <p:cNvSpPr txBox="1">
            <a:spLocks/>
          </p:cNvSpPr>
          <p:nvPr/>
        </p:nvSpPr>
        <p:spPr>
          <a:xfrm>
            <a:off x="0" y="5943600"/>
            <a:ext cx="3651249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stay awake.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752125" y="5379325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rot="-920969">
            <a:off x="2217137" y="3944620"/>
            <a:ext cx="4100126" cy="29108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Sleep-Wake circuit has many “controls”</a:t>
            </a:r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335249" y="4383963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752125" y="5379325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05067" y="4617325"/>
            <a:ext cx="3289300" cy="304800"/>
            <a:chOff x="1872" y="1872"/>
            <a:chExt cx="1632" cy="192"/>
          </a:xfrm>
        </p:grpSpPr>
        <p:sp>
          <p:nvSpPr>
            <p:cNvPr id="7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 rot="10800000">
            <a:off x="2703470" y="4922124"/>
            <a:ext cx="3289300" cy="304800"/>
            <a:chOff x="1872" y="1872"/>
            <a:chExt cx="1632" cy="192"/>
          </a:xfrm>
        </p:grpSpPr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1602530" y="4414125"/>
            <a:ext cx="914400" cy="9144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328763" y="4518900"/>
            <a:ext cx="1071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80325" y="4671300"/>
            <a:ext cx="75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0235" y="2665835"/>
            <a:ext cx="25048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000" b="1" dirty="0" smtClean="0">
                <a:latin typeface="+mn-lt"/>
              </a:rPr>
              <a:t>2.)  Adenosine</a:t>
            </a:r>
            <a:endParaRPr lang="en-US" sz="3000" b="1" dirty="0" smtClean="0">
              <a:latin typeface="+mn-lt"/>
            </a:endParaRP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 rot="5400000">
            <a:off x="847508" y="1934897"/>
            <a:ext cx="743384" cy="512974"/>
            <a:chOff x="1872" y="1872"/>
            <a:chExt cx="1632" cy="192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8600" y="1265694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000" b="1" dirty="0" smtClean="0">
                <a:latin typeface="+mn-lt"/>
              </a:rPr>
              <a:t>Caffeine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rot="-920969">
            <a:off x="1735288" y="4672544"/>
            <a:ext cx="5216015" cy="14317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5692089" y="1933605"/>
            <a:ext cx="1023001" cy="949324"/>
          </a:xfrm>
          <a:prstGeom prst="ellipse">
            <a:avLst/>
          </a:prstGeom>
          <a:solidFill>
            <a:srgbClr val="DE7CAC"/>
          </a:solidFill>
          <a:ln w="9525">
            <a:solidFill>
              <a:srgbClr val="DE7CA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332208" y="1828800"/>
            <a:ext cx="19641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Energy balance/ 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metabolic cues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77143" y="1933603"/>
            <a:ext cx="1315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Light/Dark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145586" y="2763237"/>
            <a:ext cx="185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Emotional state</a:t>
            </a: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rot="17410042" flipH="1">
            <a:off x="5289589" y="1922345"/>
            <a:ext cx="7321" cy="655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rot="-4189958">
            <a:off x="5095166" y="2484286"/>
            <a:ext cx="460264" cy="55741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rot="-4189958" flipH="1" flipV="1">
            <a:off x="6852792" y="1997359"/>
            <a:ext cx="411162" cy="506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896666" y="1274802"/>
            <a:ext cx="3417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b="1" dirty="0" smtClean="0">
                <a:latin typeface="+mn-lt"/>
              </a:rPr>
              <a:t>1.) Orexin </a:t>
            </a:r>
            <a:r>
              <a:rPr lang="en-US" sz="3000" b="1" dirty="0" smtClean="0">
                <a:latin typeface="+mn-lt"/>
              </a:rPr>
              <a:t>neurons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rot="-4189958" flipH="1">
            <a:off x="2558998" y="3026086"/>
            <a:ext cx="769082" cy="1693166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rot="-4189958" flipH="1" flipV="1">
            <a:off x="4558263" y="3550372"/>
            <a:ext cx="1615482" cy="61133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Could you use caffeine as a treatment for narcolepsy?</a:t>
            </a:r>
            <a:endParaRPr lang="en-US" dirty="0"/>
          </a:p>
        </p:txBody>
      </p:sp>
      <p:pic>
        <p:nvPicPr>
          <p:cNvPr id="5126" name="Picture 6" descr="http://3.bp.blogspot.com/-1zQ9UQyNMqY/TtOsWJARwQI/AAAAAAAAADI/hdA7b3THybE/s1600/The%2BHealthy%2BTea%2BC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9670"/>
            <a:ext cx="2758897" cy="21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mmorris.webs.com/s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50532"/>
            <a:ext cx="2057400" cy="2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orldbarista.files.wordpress.com/2011/01/coffee-mug-beans-mess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155227" cy="2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static2.americanlifestyle.info/products/nodoz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25431" r="17528" b="28521"/>
          <a:stretch/>
        </p:blipFill>
        <p:spPr bwMode="auto">
          <a:xfrm>
            <a:off x="3689055" y="3998586"/>
            <a:ext cx="2453356" cy="16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3.google.com/images?q=tbn:ANd9GcSJShL2QqY-1wUD3b11xjK7w3EGQetleveswh5xucTOId0X2AI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16020"/>
            <a:ext cx="3119444" cy="17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Do Now: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ea typeface="ＭＳ Ｐゴシック" pitchFamily="34" charset="-128"/>
              </a:rPr>
              <a:t>Review last night’s homework with a partner.</a:t>
            </a:r>
          </a:p>
          <a:p>
            <a:endParaRPr lang="en-US" sz="3000" dirty="0" smtClean="0">
              <a:ea typeface="ＭＳ Ｐゴシック" pitchFamily="34" charset="-128"/>
            </a:endParaRPr>
          </a:p>
          <a:p>
            <a:r>
              <a:rPr lang="en-US" sz="3000" dirty="0" smtClean="0">
                <a:ea typeface="ＭＳ Ｐゴシック" pitchFamily="34" charset="-128"/>
              </a:rPr>
              <a:t>Be sure you can answer the following questions:</a:t>
            </a:r>
          </a:p>
          <a:p>
            <a:pPr lvl="1"/>
            <a:endParaRPr lang="en-US" sz="2600" dirty="0" smtClean="0">
              <a:ea typeface="ＭＳ Ｐゴシック" pitchFamily="34" charset="-128"/>
            </a:endParaRPr>
          </a:p>
          <a:p>
            <a:pPr lvl="1"/>
            <a:r>
              <a:rPr lang="en-US" sz="2600" dirty="0" smtClean="0">
                <a:ea typeface="ＭＳ Ｐゴシック" pitchFamily="34" charset="-128"/>
              </a:rPr>
              <a:t>What role does </a:t>
            </a:r>
            <a:r>
              <a:rPr lang="en-US" sz="2600" dirty="0" err="1" smtClean="0">
                <a:ea typeface="ＭＳ Ｐゴシック" pitchFamily="34" charset="-128"/>
              </a:rPr>
              <a:t>orexin</a:t>
            </a:r>
            <a:r>
              <a:rPr lang="en-US" sz="2600" dirty="0" smtClean="0">
                <a:ea typeface="ＭＳ Ｐゴシック" pitchFamily="34" charset="-128"/>
              </a:rPr>
              <a:t> play in the sleep-wake circuit?</a:t>
            </a:r>
          </a:p>
          <a:p>
            <a:pPr lvl="1"/>
            <a:endParaRPr lang="en-US" sz="2600" dirty="0" smtClean="0">
              <a:ea typeface="ＭＳ Ｐゴシック" pitchFamily="34" charset="-128"/>
            </a:endParaRPr>
          </a:p>
          <a:p>
            <a:pPr lvl="1"/>
            <a:r>
              <a:rPr lang="en-US" sz="2600" dirty="0" smtClean="0">
                <a:ea typeface="ＭＳ Ｐゴシック" pitchFamily="34" charset="-128"/>
              </a:rPr>
              <a:t>How is </a:t>
            </a:r>
            <a:r>
              <a:rPr lang="en-US" sz="2600" dirty="0" err="1" smtClean="0">
                <a:ea typeface="ＭＳ Ｐゴシック" pitchFamily="34" charset="-128"/>
              </a:rPr>
              <a:t>orexin</a:t>
            </a:r>
            <a:r>
              <a:rPr lang="en-US" sz="2600" dirty="0" smtClean="0">
                <a:ea typeface="ＭＳ Ｐゴシック" pitchFamily="34" charset="-128"/>
              </a:rPr>
              <a:t> involved in narcolepsy?</a:t>
            </a:r>
          </a:p>
          <a:p>
            <a:endParaRPr lang="en-US" sz="3000" dirty="0" smtClean="0">
              <a:ea typeface="ＭＳ Ｐゴシック" pitchFamily="34" charset="-128"/>
            </a:endParaRPr>
          </a:p>
          <a:p>
            <a:endParaRPr lang="en-US" sz="3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 for Narcolepsy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Drugs that act as stimulants: (stronger than coffee)</a:t>
            </a:r>
          </a:p>
          <a:p>
            <a:pPr lvl="1"/>
            <a:r>
              <a:rPr lang="en-US" dirty="0" smtClean="0"/>
              <a:t>Example: Ritalin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Behavioral remedies: </a:t>
            </a:r>
          </a:p>
          <a:p>
            <a:pPr lvl="1"/>
            <a:r>
              <a:rPr lang="en-US" dirty="0" smtClean="0"/>
              <a:t>Maintain regular sleep schedule</a:t>
            </a:r>
          </a:p>
          <a:p>
            <a:pPr lvl="1"/>
            <a:r>
              <a:rPr lang="en-US" dirty="0" smtClean="0"/>
              <a:t>Schedule naps during the day</a:t>
            </a:r>
          </a:p>
          <a:p>
            <a:pPr lvl="1"/>
            <a:r>
              <a:rPr lang="en-US" dirty="0" smtClean="0"/>
              <a:t>Avoid heavy meals and alcohol</a:t>
            </a:r>
          </a:p>
          <a:p>
            <a:pPr lvl="1"/>
            <a:r>
              <a:rPr lang="en-US" dirty="0" smtClean="0"/>
              <a:t>Do not drive or operate machinery when feeling sleepy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Orexin’s</a:t>
            </a:r>
            <a:r>
              <a:rPr lang="en-US" dirty="0" smtClean="0"/>
              <a:t> Role in the Sleep-Wake Circuit</a:t>
            </a:r>
            <a:endParaRPr lang="en-US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rot="1259352">
            <a:off x="1600200" y="54102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810000" y="5410200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3962400" y="1905000"/>
            <a:ext cx="1371600" cy="1371600"/>
          </a:xfrm>
          <a:prstGeom prst="ellipse">
            <a:avLst/>
          </a:prstGeom>
          <a:solidFill>
            <a:srgbClr val="DE7CAC"/>
          </a:solidFill>
          <a:ln w="9525">
            <a:solidFill>
              <a:srgbClr val="DE7CA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646408" y="1654314"/>
            <a:ext cx="19641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Energy balance/ 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metabolic cues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209800" y="1581090"/>
            <a:ext cx="701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Light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38200" y="2590800"/>
            <a:ext cx="190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Emotional state</a:t>
            </a: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rot="17410042" flipH="1">
            <a:off x="3381779" y="1503072"/>
            <a:ext cx="92075" cy="1100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rot="-4189958">
            <a:off x="2987676" y="2132012"/>
            <a:ext cx="654050" cy="1139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rot="-4189958" flipH="1" flipV="1">
            <a:off x="5524500" y="1752440"/>
            <a:ext cx="822325" cy="1012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733800" y="150495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+mn-lt"/>
              </a:rPr>
              <a:t>Orexin</a:t>
            </a:r>
            <a:r>
              <a:rPr lang="en-US" sz="2000" b="1" dirty="0" smtClean="0">
                <a:latin typeface="+mn-lt"/>
              </a:rPr>
              <a:t> neurons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5543550" y="4191000"/>
            <a:ext cx="1828800" cy="1828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86638" y="4657725"/>
            <a:ext cx="1071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 rot="1159535">
            <a:off x="2940050" y="4303713"/>
            <a:ext cx="2925763" cy="304800"/>
            <a:chOff x="1920" y="2064"/>
            <a:chExt cx="1632" cy="192"/>
          </a:xfrm>
        </p:grpSpPr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920" y="2160"/>
              <a:ext cx="16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920" y="2064"/>
              <a:ext cx="0" cy="1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905000" y="3505200"/>
            <a:ext cx="914400" cy="9144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66800" y="3562350"/>
            <a:ext cx="75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rot="19091107">
            <a:off x="5386022" y="2384336"/>
            <a:ext cx="104778" cy="2024175"/>
          </a:xfrm>
          <a:prstGeom prst="line">
            <a:avLst/>
          </a:prstGeom>
          <a:noFill/>
          <a:ln w="76200">
            <a:solidFill>
              <a:srgbClr val="DE7CAC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718329" y="4787111"/>
            <a:ext cx="15069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latin typeface="+mn-lt"/>
              </a:rPr>
              <a:t>Awake!!</a:t>
            </a:r>
          </a:p>
        </p:txBody>
      </p:sp>
    </p:spTree>
    <p:extLst>
      <p:ext uri="{BB962C8B-B14F-4D97-AF65-F5344CB8AC3E}">
        <p14:creationId xmlns:p14="http://schemas.microsoft.com/office/powerpoint/2010/main" val="19929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Orexin’s</a:t>
            </a:r>
            <a:r>
              <a:rPr lang="en-US" dirty="0" smtClean="0"/>
              <a:t> Role in the Sleep-Wake Circuit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97750" y="3421062"/>
            <a:ext cx="1071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8975" y="468630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657350" y="4030662"/>
            <a:ext cx="1828800" cy="18288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400800" y="3586162"/>
            <a:ext cx="819150" cy="83502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rot="-920969">
            <a:off x="1962150" y="5402262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171950" y="5402262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 rot="-874703">
            <a:off x="3321050" y="4254500"/>
            <a:ext cx="2878138" cy="304800"/>
            <a:chOff x="1872" y="1872"/>
            <a:chExt cx="1632" cy="192"/>
          </a:xfrm>
        </p:grpSpPr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18274" y="4609326"/>
            <a:ext cx="14798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latin typeface="+mn-lt"/>
              </a:rPr>
              <a:t>Asleep!!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962400" y="1910967"/>
            <a:ext cx="1371600" cy="1371600"/>
          </a:xfrm>
          <a:prstGeom prst="ellipse">
            <a:avLst/>
          </a:prstGeom>
          <a:solidFill>
            <a:srgbClr val="DE7CAC"/>
          </a:solidFill>
          <a:ln w="9525">
            <a:solidFill>
              <a:srgbClr val="DE7CA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553200" y="1758567"/>
            <a:ext cx="19641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Energy balance/ 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metabolic cues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43000" y="1587117"/>
            <a:ext cx="190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Light/Dark cycle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838200" y="2749167"/>
            <a:ext cx="190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Emotional state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rot="17410042" flipH="1">
            <a:off x="3457616" y="1535657"/>
            <a:ext cx="111998" cy="104589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-4189958">
            <a:off x="2987676" y="2290379"/>
            <a:ext cx="654050" cy="1139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rot="-4189958" flipH="1" flipV="1">
            <a:off x="5585590" y="1789735"/>
            <a:ext cx="776341" cy="9485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42678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+mn-lt"/>
              </a:rPr>
              <a:t>Orexin</a:t>
            </a:r>
            <a:r>
              <a:rPr lang="en-US" sz="2000" b="1" dirty="0" smtClean="0">
                <a:latin typeface="+mn-lt"/>
              </a:rPr>
              <a:t> neurons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rot="-4189958" flipH="1">
            <a:off x="5261556" y="2360803"/>
            <a:ext cx="266375" cy="208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rot="-4189958" flipH="1">
            <a:off x="3786441" y="2676043"/>
            <a:ext cx="296807" cy="1832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rot="-4189958" flipH="1" flipV="1">
            <a:off x="3833486" y="2248185"/>
            <a:ext cx="305187" cy="349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to </a:t>
            </a:r>
            <a:r>
              <a:rPr lang="en-US" dirty="0" err="1" smtClean="0"/>
              <a:t>Skeeter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0" t="27966" r="53188" b="24576"/>
          <a:stretch/>
        </p:blipFill>
        <p:spPr bwMode="auto">
          <a:xfrm>
            <a:off x="1219200" y="1862379"/>
            <a:ext cx="2944678" cy="347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1" t="27754" r="47083" b="25265"/>
          <a:stretch/>
        </p:blipFill>
        <p:spPr bwMode="auto">
          <a:xfrm>
            <a:off x="4816098" y="1862379"/>
            <a:ext cx="3057041" cy="34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2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</a:t>
            </a:r>
            <a:r>
              <a:rPr lang="en-US" dirty="0" err="1" smtClean="0"/>
              <a:t>orexin</a:t>
            </a:r>
            <a:r>
              <a:rPr lang="en-US" dirty="0" smtClean="0"/>
              <a:t> receptors are removed in mice?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5" r="21481" b="37179"/>
          <a:stretch/>
        </p:blipFill>
        <p:spPr bwMode="auto">
          <a:xfrm>
            <a:off x="533399" y="1905000"/>
            <a:ext cx="8066161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1" t="33286" b="53314"/>
          <a:stretch/>
        </p:blipFill>
        <p:spPr bwMode="auto">
          <a:xfrm>
            <a:off x="838200" y="5029200"/>
            <a:ext cx="196977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29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different about the brains of narcoleptic patients?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21582" r="47596" b="1922"/>
          <a:stretch/>
        </p:blipFill>
        <p:spPr bwMode="auto">
          <a:xfrm>
            <a:off x="2743200" y="1676400"/>
            <a:ext cx="3657600" cy="4552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64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600200"/>
          </a:xfrm>
        </p:spPr>
        <p:txBody>
          <a:bodyPr>
            <a:noAutofit/>
          </a:bodyPr>
          <a:lstStyle/>
          <a:p>
            <a:r>
              <a:rPr lang="en-US" dirty="0" smtClean="0"/>
              <a:t>If narcolepsy is a disorder where you fall asleep uncontrollably, could you use caffeine as a treatment?</a:t>
            </a:r>
            <a:endParaRPr lang="en-US" dirty="0"/>
          </a:p>
        </p:txBody>
      </p:sp>
      <p:pic>
        <p:nvPicPr>
          <p:cNvPr id="5126" name="Picture 6" descr="http://3.bp.blogspot.com/-1zQ9UQyNMqY/TtOsWJARwQI/AAAAAAAAADI/hdA7b3THybE/s1600/The%2BHealthy%2BTea%2BC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9670"/>
            <a:ext cx="2758897" cy="21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mmorris.webs.com/s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50532"/>
            <a:ext cx="2057400" cy="2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orldbarista.files.wordpress.com/2011/01/coffee-mug-beans-mess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94528"/>
            <a:ext cx="3155227" cy="2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static2.americanlifestyle.info/products/nodoz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25431" r="17528" b="28521"/>
          <a:stretch/>
        </p:blipFill>
        <p:spPr bwMode="auto">
          <a:xfrm>
            <a:off x="3352800" y="4288114"/>
            <a:ext cx="2453356" cy="16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3.google.com/images?q=tbn:ANd9GcSJShL2QqY-1wUD3b11xjK7w3EGQetleveswh5xucTOId0X2AI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5548"/>
            <a:ext cx="3119444" cy="17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caffeine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Caffeine effects the signaling of the neurotransmitter adenosine.</a:t>
            </a:r>
          </a:p>
        </p:txBody>
      </p:sp>
      <p:pic>
        <p:nvPicPr>
          <p:cNvPr id="8198" name="Picture 6" descr="http://3.bp.blogspot.com/-uvalmiM_ceQ/TdDRWBwsxcI/AAAAAAAAAp4/USS0H7wFZ3E/s1600/800px-Caffeine_and_adenosine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3" b="16482"/>
          <a:stretch/>
        </p:blipFill>
        <p:spPr bwMode="auto">
          <a:xfrm>
            <a:off x="1624361" y="3418778"/>
            <a:ext cx="2495550" cy="27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3.bp.blogspot.com/-uvalmiM_ceQ/TdDRWBwsxcI/AAAAAAAAAp4/USS0H7wFZ3E/s1600/800px-Caffeine_and_adenosine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3" r="51408" b="14492"/>
          <a:stretch/>
        </p:blipFill>
        <p:spPr bwMode="auto">
          <a:xfrm>
            <a:off x="5057079" y="3713356"/>
            <a:ext cx="2888166" cy="21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5361" y="281940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Adenosine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3372" y="2819400"/>
            <a:ext cx="1415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Caffeine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60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9463</TotalTime>
  <Words>699</Words>
  <Application>Microsoft Office PowerPoint</Application>
  <PresentationFormat>On-screen Show (4:3)</PresentationFormat>
  <Paragraphs>147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Neurological Disorders Lesson 4.4 </vt:lpstr>
      <vt:lpstr>Do Now:</vt:lpstr>
      <vt:lpstr>Orexin’s Role in the Sleep-Wake Circuit</vt:lpstr>
      <vt:lpstr>Orexin’s Role in the Sleep-Wake Circuit</vt:lpstr>
      <vt:lpstr>What happened to Skeeter?</vt:lpstr>
      <vt:lpstr>What happens when orexin receptors are removed in mice?</vt:lpstr>
      <vt:lpstr>What’s different about the brains of narcoleptic patients?</vt:lpstr>
      <vt:lpstr>If narcolepsy is a disorder where you fall asleep uncontrollably, could you use caffeine as a treatment?</vt:lpstr>
      <vt:lpstr>How does caffeine work?</vt:lpstr>
      <vt:lpstr>Adenosine Levels Cycle</vt:lpstr>
      <vt:lpstr>High levels of adenosine inhibit arousal neurons and activate the VLPO.</vt:lpstr>
      <vt:lpstr>High adenosine levels put us to sleep.</vt:lpstr>
      <vt:lpstr>When adenosine binds to its receptors(located in VLPO), we fall asleep.</vt:lpstr>
      <vt:lpstr>Now, back to caffeine.</vt:lpstr>
      <vt:lpstr>Caffeine inhibits adenosine’s action</vt:lpstr>
      <vt:lpstr>Caffeine inhibits adenosine’s action</vt:lpstr>
      <vt:lpstr>Caffeine inhibits adenosine’s action </vt:lpstr>
      <vt:lpstr>Sleep-Wake circuit has many “controls”</vt:lpstr>
      <vt:lpstr>Could you use caffeine as a treatment for narcolepsy?</vt:lpstr>
      <vt:lpstr>Treatments for Narcolepsy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Senses In the Brain</dc:title>
  <dc:creator>KatieJeff</dc:creator>
  <cp:lastModifiedBy>Eagle</cp:lastModifiedBy>
  <cp:revision>92</cp:revision>
  <dcterms:created xsi:type="dcterms:W3CDTF">2012-02-13T17:58:33Z</dcterms:created>
  <dcterms:modified xsi:type="dcterms:W3CDTF">2018-11-05T19:45:43Z</dcterms:modified>
</cp:coreProperties>
</file>